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36"/>
  </p:notesMasterIdLst>
  <p:handoutMasterIdLst>
    <p:handoutMasterId r:id="rId37"/>
  </p:handoutMasterIdLst>
  <p:sldIdLst>
    <p:sldId id="257" r:id="rId2"/>
    <p:sldId id="258" r:id="rId3"/>
    <p:sldId id="334" r:id="rId4"/>
    <p:sldId id="335" r:id="rId5"/>
    <p:sldId id="337" r:id="rId6"/>
    <p:sldId id="259" r:id="rId7"/>
    <p:sldId id="343" r:id="rId8"/>
    <p:sldId id="278" r:id="rId9"/>
    <p:sldId id="336" r:id="rId10"/>
    <p:sldId id="319" r:id="rId11"/>
    <p:sldId id="313" r:id="rId12"/>
    <p:sldId id="320" r:id="rId13"/>
    <p:sldId id="338" r:id="rId14"/>
    <p:sldId id="339" r:id="rId15"/>
    <p:sldId id="322" r:id="rId16"/>
    <p:sldId id="340" r:id="rId17"/>
    <p:sldId id="341" r:id="rId18"/>
    <p:sldId id="342" r:id="rId19"/>
    <p:sldId id="289" r:id="rId20"/>
    <p:sldId id="329" r:id="rId21"/>
    <p:sldId id="330" r:id="rId22"/>
    <p:sldId id="285" r:id="rId23"/>
    <p:sldId id="331" r:id="rId24"/>
    <p:sldId id="317" r:id="rId25"/>
    <p:sldId id="327" r:id="rId26"/>
    <p:sldId id="314" r:id="rId27"/>
    <p:sldId id="323" r:id="rId28"/>
    <p:sldId id="325" r:id="rId29"/>
    <p:sldId id="292" r:id="rId30"/>
    <p:sldId id="287" r:id="rId31"/>
    <p:sldId id="291" r:id="rId32"/>
    <p:sldId id="297" r:id="rId33"/>
    <p:sldId id="290" r:id="rId34"/>
    <p:sldId id="312" r:id="rId3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B Helvetica Bold"/>
        <a:ea typeface="+mn-ea"/>
        <a:cs typeface="Arial" pitchFamily="34" charset="0"/>
      </a:defRPr>
    </a:lvl1pPr>
    <a:lvl2pPr marL="457200" algn="l" rtl="0" fontAlgn="base">
      <a:spcBef>
        <a:spcPct val="0"/>
      </a:spcBef>
      <a:spcAft>
        <a:spcPct val="0"/>
      </a:spcAft>
      <a:defRPr sz="2400" kern="1200">
        <a:solidFill>
          <a:schemeClr val="tx1"/>
        </a:solidFill>
        <a:latin typeface="B Helvetica Bold"/>
        <a:ea typeface="+mn-ea"/>
        <a:cs typeface="Arial" pitchFamily="34" charset="0"/>
      </a:defRPr>
    </a:lvl2pPr>
    <a:lvl3pPr marL="914400" algn="l" rtl="0" fontAlgn="base">
      <a:spcBef>
        <a:spcPct val="0"/>
      </a:spcBef>
      <a:spcAft>
        <a:spcPct val="0"/>
      </a:spcAft>
      <a:defRPr sz="2400" kern="1200">
        <a:solidFill>
          <a:schemeClr val="tx1"/>
        </a:solidFill>
        <a:latin typeface="B Helvetica Bold"/>
        <a:ea typeface="+mn-ea"/>
        <a:cs typeface="Arial" pitchFamily="34" charset="0"/>
      </a:defRPr>
    </a:lvl3pPr>
    <a:lvl4pPr marL="1371600" algn="l" rtl="0" fontAlgn="base">
      <a:spcBef>
        <a:spcPct val="0"/>
      </a:spcBef>
      <a:spcAft>
        <a:spcPct val="0"/>
      </a:spcAft>
      <a:defRPr sz="2400" kern="1200">
        <a:solidFill>
          <a:schemeClr val="tx1"/>
        </a:solidFill>
        <a:latin typeface="B Helvetica Bold"/>
        <a:ea typeface="+mn-ea"/>
        <a:cs typeface="Arial" pitchFamily="34" charset="0"/>
      </a:defRPr>
    </a:lvl4pPr>
    <a:lvl5pPr marL="1828800" algn="l" rtl="0" fontAlgn="base">
      <a:spcBef>
        <a:spcPct val="0"/>
      </a:spcBef>
      <a:spcAft>
        <a:spcPct val="0"/>
      </a:spcAft>
      <a:defRPr sz="2400" kern="1200">
        <a:solidFill>
          <a:schemeClr val="tx1"/>
        </a:solidFill>
        <a:latin typeface="B Helvetica Bold"/>
        <a:ea typeface="+mn-ea"/>
        <a:cs typeface="Arial" pitchFamily="34" charset="0"/>
      </a:defRPr>
    </a:lvl5pPr>
    <a:lvl6pPr marL="2286000" algn="l" defTabSz="914400" rtl="0" eaLnBrk="1" latinLnBrk="0" hangingPunct="1">
      <a:defRPr sz="2400" kern="1200">
        <a:solidFill>
          <a:schemeClr val="tx1"/>
        </a:solidFill>
        <a:latin typeface="B Helvetica Bold"/>
        <a:ea typeface="+mn-ea"/>
        <a:cs typeface="Arial" pitchFamily="34" charset="0"/>
      </a:defRPr>
    </a:lvl6pPr>
    <a:lvl7pPr marL="2743200" algn="l" defTabSz="914400" rtl="0" eaLnBrk="1" latinLnBrk="0" hangingPunct="1">
      <a:defRPr sz="2400" kern="1200">
        <a:solidFill>
          <a:schemeClr val="tx1"/>
        </a:solidFill>
        <a:latin typeface="B Helvetica Bold"/>
        <a:ea typeface="+mn-ea"/>
        <a:cs typeface="Arial" pitchFamily="34" charset="0"/>
      </a:defRPr>
    </a:lvl7pPr>
    <a:lvl8pPr marL="3200400" algn="l" defTabSz="914400" rtl="0" eaLnBrk="1" latinLnBrk="0" hangingPunct="1">
      <a:defRPr sz="2400" kern="1200">
        <a:solidFill>
          <a:schemeClr val="tx1"/>
        </a:solidFill>
        <a:latin typeface="B Helvetica Bold"/>
        <a:ea typeface="+mn-ea"/>
        <a:cs typeface="Arial" pitchFamily="34" charset="0"/>
      </a:defRPr>
    </a:lvl8pPr>
    <a:lvl9pPr marL="3657600" algn="l" defTabSz="914400" rtl="0" eaLnBrk="1" latinLnBrk="0" hangingPunct="1">
      <a:defRPr sz="2400" kern="1200">
        <a:solidFill>
          <a:schemeClr val="tx1"/>
        </a:solidFill>
        <a:latin typeface="B Helvetica 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777777"/>
    <a:srgbClr val="66FF33"/>
    <a:srgbClr val="1C1C1C"/>
    <a:srgbClr val="FF0000"/>
    <a:srgbClr val="CC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7465" autoAdjust="0"/>
  </p:normalViewPr>
  <p:slideViewPr>
    <p:cSldViewPr>
      <p:cViewPr varScale="1">
        <p:scale>
          <a:sx n="56" d="100"/>
          <a:sy n="56" d="100"/>
        </p:scale>
        <p:origin x="-924" y="-96"/>
      </p:cViewPr>
      <p:guideLst>
        <p:guide orient="horz" pos="2160"/>
        <p:guide pos="2880"/>
      </p:guideLst>
    </p:cSldViewPr>
  </p:slideViewPr>
  <p:outlineViewPr>
    <p:cViewPr>
      <p:scale>
        <a:sx n="33" d="100"/>
        <a:sy n="33" d="100"/>
      </p:scale>
      <p:origin x="0" y="960"/>
    </p:cViewPr>
  </p:outlineViewPr>
  <p:notesTextViewPr>
    <p:cViewPr>
      <p:scale>
        <a:sx n="100" d="100"/>
        <a:sy n="100" d="100"/>
      </p:scale>
      <p:origin x="0" y="0"/>
    </p:cViewPr>
  </p:notesTextViewPr>
  <p:sorterViewPr>
    <p:cViewPr>
      <p:scale>
        <a:sx n="66" d="100"/>
        <a:sy n="66" d="100"/>
      </p:scale>
      <p:origin x="0" y="282"/>
    </p:cViewPr>
  </p:sorterViewPr>
  <p:notesViewPr>
    <p:cSldViewPr>
      <p:cViewPr varScale="1">
        <p:scale>
          <a:sx n="87" d="100"/>
          <a:sy n="87" d="100"/>
        </p:scale>
        <p:origin x="-89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solidFill>
                <a:schemeClr val="accent1"/>
              </a:solidFill>
            </a:ln>
          </c:spPr>
          <c:invertIfNegative val="0"/>
          <c:cat>
            <c:numRef>
              <c:f>Sheet1!$A$2:$A$14</c:f>
              <c:numCache>
                <c:formatCode>General</c:formatCode>
                <c:ptCount val="13"/>
                <c:pt idx="0">
                  <c:v>7</c:v>
                </c:pt>
                <c:pt idx="1">
                  <c:v>8</c:v>
                </c:pt>
                <c:pt idx="2">
                  <c:v>9</c:v>
                </c:pt>
                <c:pt idx="3">
                  <c:v>10</c:v>
                </c:pt>
                <c:pt idx="4">
                  <c:v>11</c:v>
                </c:pt>
                <c:pt idx="5">
                  <c:v>12</c:v>
                </c:pt>
                <c:pt idx="6">
                  <c:v>13</c:v>
                </c:pt>
                <c:pt idx="7">
                  <c:v>14</c:v>
                </c:pt>
                <c:pt idx="8">
                  <c:v>15</c:v>
                </c:pt>
                <c:pt idx="9">
                  <c:v>16</c:v>
                </c:pt>
                <c:pt idx="10">
                  <c:v>17</c:v>
                </c:pt>
                <c:pt idx="11">
                  <c:v>18</c:v>
                </c:pt>
                <c:pt idx="12">
                  <c:v>19</c:v>
                </c:pt>
              </c:numCache>
            </c:numRef>
          </c:cat>
          <c:val>
            <c:numRef>
              <c:f>Sheet1!$B$2:$B$14</c:f>
              <c:numCache>
                <c:formatCode>General</c:formatCode>
                <c:ptCount val="13"/>
                <c:pt idx="0">
                  <c:v>2</c:v>
                </c:pt>
                <c:pt idx="1">
                  <c:v>2</c:v>
                </c:pt>
                <c:pt idx="2">
                  <c:v>0</c:v>
                </c:pt>
                <c:pt idx="3">
                  <c:v>1</c:v>
                </c:pt>
                <c:pt idx="4">
                  <c:v>3</c:v>
                </c:pt>
                <c:pt idx="5">
                  <c:v>3</c:v>
                </c:pt>
                <c:pt idx="6">
                  <c:v>1</c:v>
                </c:pt>
                <c:pt idx="7">
                  <c:v>3</c:v>
                </c:pt>
                <c:pt idx="8">
                  <c:v>0</c:v>
                </c:pt>
                <c:pt idx="9">
                  <c:v>5</c:v>
                </c:pt>
                <c:pt idx="10">
                  <c:v>8</c:v>
                </c:pt>
                <c:pt idx="11">
                  <c:v>3</c:v>
                </c:pt>
                <c:pt idx="12">
                  <c:v>2</c:v>
                </c:pt>
              </c:numCache>
            </c:numRef>
          </c:val>
        </c:ser>
        <c:dLbls>
          <c:showLegendKey val="0"/>
          <c:showVal val="0"/>
          <c:showCatName val="0"/>
          <c:showSerName val="0"/>
          <c:showPercent val="0"/>
          <c:showBubbleSize val="0"/>
        </c:dLbls>
        <c:gapWidth val="150"/>
        <c:axId val="37384960"/>
        <c:axId val="37386880"/>
      </c:barChart>
      <c:catAx>
        <c:axId val="37384960"/>
        <c:scaling>
          <c:orientation val="minMax"/>
        </c:scaling>
        <c:delete val="0"/>
        <c:axPos val="b"/>
        <c:title>
          <c:tx>
            <c:rich>
              <a:bodyPr/>
              <a:lstStyle/>
              <a:p>
                <a:pPr>
                  <a:defRPr/>
                </a:pPr>
                <a:r>
                  <a:rPr lang="en-US" dirty="0" smtClean="0"/>
                  <a:t>Length Group</a:t>
                </a:r>
                <a:r>
                  <a:rPr lang="en-US" baseline="0" dirty="0" smtClean="0"/>
                  <a:t> (in)</a:t>
                </a:r>
                <a:endParaRPr lang="en-US" dirty="0"/>
              </a:p>
            </c:rich>
          </c:tx>
          <c:layout/>
          <c:overlay val="0"/>
        </c:title>
        <c:numFmt formatCode="General" sourceLinked="1"/>
        <c:majorTickMark val="out"/>
        <c:minorTickMark val="none"/>
        <c:tickLblPos val="nextTo"/>
        <c:txPr>
          <a:bodyPr/>
          <a:lstStyle/>
          <a:p>
            <a:pPr>
              <a:defRPr b="1"/>
            </a:pPr>
            <a:endParaRPr lang="en-US"/>
          </a:p>
        </c:txPr>
        <c:crossAx val="37386880"/>
        <c:crosses val="autoZero"/>
        <c:auto val="1"/>
        <c:lblAlgn val="ctr"/>
        <c:lblOffset val="100"/>
        <c:noMultiLvlLbl val="0"/>
      </c:catAx>
      <c:valAx>
        <c:axId val="37386880"/>
        <c:scaling>
          <c:orientation val="minMax"/>
        </c:scaling>
        <c:delete val="0"/>
        <c:axPos val="l"/>
        <c:title>
          <c:tx>
            <c:rich>
              <a:bodyPr rot="-5400000" vert="horz"/>
              <a:lstStyle/>
              <a:p>
                <a:pPr>
                  <a:defRPr/>
                </a:pPr>
                <a:r>
                  <a:rPr lang="en-US" dirty="0" smtClean="0"/>
                  <a:t>Number (N)</a:t>
                </a:r>
                <a:endParaRPr lang="en-US" dirty="0"/>
              </a:p>
            </c:rich>
          </c:tx>
          <c:layout/>
          <c:overlay val="0"/>
        </c:title>
        <c:numFmt formatCode="General" sourceLinked="1"/>
        <c:majorTickMark val="out"/>
        <c:minorTickMark val="none"/>
        <c:tickLblPos val="nextTo"/>
        <c:txPr>
          <a:bodyPr/>
          <a:lstStyle/>
          <a:p>
            <a:pPr>
              <a:defRPr b="1"/>
            </a:pPr>
            <a:endParaRPr lang="en-US"/>
          </a:p>
        </c:txPr>
        <c:crossAx val="373849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0.0</c:formatCode>
                <c:ptCount val="6"/>
                <c:pt idx="0">
                  <c:v>8.5</c:v>
                </c:pt>
                <c:pt idx="1">
                  <c:v>16.3</c:v>
                </c:pt>
                <c:pt idx="2">
                  <c:v>111.5</c:v>
                </c:pt>
                <c:pt idx="3">
                  <c:v>15</c:v>
                </c:pt>
                <c:pt idx="4">
                  <c:v>28.4</c:v>
                </c:pt>
                <c:pt idx="5">
                  <c:v>14.1</c:v>
                </c:pt>
              </c:numCache>
            </c:numRef>
          </c:val>
        </c:ser>
        <c:dLbls>
          <c:showLegendKey val="0"/>
          <c:showVal val="0"/>
          <c:showCatName val="0"/>
          <c:showSerName val="0"/>
          <c:showPercent val="0"/>
          <c:showBubbleSize val="0"/>
        </c:dLbls>
        <c:gapWidth val="150"/>
        <c:axId val="43263104"/>
        <c:axId val="43265024"/>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pt idx="0">
                  <c:v>2.5</c:v>
                </c:pt>
                <c:pt idx="1">
                  <c:v>2.5</c:v>
                </c:pt>
                <c:pt idx="2">
                  <c:v>2.5</c:v>
                </c:pt>
                <c:pt idx="3">
                  <c:v>2.5</c:v>
                </c:pt>
                <c:pt idx="4">
                  <c:v>2.5</c:v>
                </c:pt>
                <c:pt idx="5">
                  <c:v>2.5</c:v>
                </c:pt>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pt idx="0">
                  <c:v>25</c:v>
                </c:pt>
                <c:pt idx="1">
                  <c:v>25</c:v>
                </c:pt>
                <c:pt idx="2">
                  <c:v>25</c:v>
                </c:pt>
                <c:pt idx="3">
                  <c:v>25</c:v>
                </c:pt>
                <c:pt idx="4">
                  <c:v>25</c:v>
                </c:pt>
                <c:pt idx="5">
                  <c:v>25</c:v>
                </c:pt>
              </c:numCache>
            </c:numRef>
          </c:val>
          <c:smooth val="0"/>
        </c:ser>
        <c:dLbls>
          <c:showLegendKey val="0"/>
          <c:showVal val="0"/>
          <c:showCatName val="0"/>
          <c:showSerName val="0"/>
          <c:showPercent val="0"/>
          <c:showBubbleSize val="0"/>
        </c:dLbls>
        <c:marker val="1"/>
        <c:smooth val="0"/>
        <c:axId val="43263104"/>
        <c:axId val="43265024"/>
      </c:lineChart>
      <c:catAx>
        <c:axId val="43263104"/>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layout>
            <c:manualLayout>
              <c:xMode val="edge"/>
              <c:yMode val="edge"/>
              <c:x val="0.43390209478532166"/>
              <c:y val="0.90824273198875038"/>
            </c:manualLayout>
          </c:layout>
          <c:overlay val="0"/>
        </c:title>
        <c:numFmt formatCode="General" sourceLinked="1"/>
        <c:majorTickMark val="out"/>
        <c:minorTickMark val="none"/>
        <c:tickLblPos val="nextTo"/>
        <c:spPr>
          <a:ln w="25404"/>
        </c:spPr>
        <c:txPr>
          <a:bodyPr/>
          <a:lstStyle/>
          <a:p>
            <a:pPr>
              <a:defRPr b="1"/>
            </a:pPr>
            <a:endParaRPr lang="en-US"/>
          </a:p>
        </c:txPr>
        <c:crossAx val="43265024"/>
        <c:crosses val="autoZero"/>
        <c:auto val="1"/>
        <c:lblAlgn val="ctr"/>
        <c:lblOffset val="100"/>
        <c:noMultiLvlLbl val="0"/>
      </c:catAx>
      <c:valAx>
        <c:axId val="43265024"/>
        <c:scaling>
          <c:orientation val="minMax"/>
          <c:max val="120"/>
          <c:min val="0"/>
        </c:scaling>
        <c:delete val="0"/>
        <c:axPos val="l"/>
        <c:title>
          <c:tx>
            <c:rich>
              <a:bodyPr/>
              <a:lstStyle/>
              <a:p>
                <a:pPr>
                  <a:defRPr sz="1800" b="1" i="0" u="none" strike="noStrike" baseline="0">
                    <a:solidFill>
                      <a:srgbClr val="FFFFFF"/>
                    </a:solidFill>
                    <a:latin typeface="Palatino"/>
                    <a:ea typeface="Palatino"/>
                    <a:cs typeface="Palatino"/>
                  </a:defRPr>
                </a:pPr>
                <a:r>
                  <a:rPr lang="en-US" dirty="0" smtClean="0"/>
                  <a:t>Fish/</a:t>
                </a:r>
                <a:r>
                  <a:rPr lang="en-US" dirty="0" err="1" smtClean="0"/>
                  <a:t>Trapnet</a:t>
                </a:r>
                <a:endParaRPr lang="en-US" dirty="0"/>
              </a:p>
            </c:rich>
          </c:tx>
          <c:overlay val="0"/>
        </c:title>
        <c:numFmt formatCode="0" sourceLinked="0"/>
        <c:majorTickMark val="out"/>
        <c:minorTickMark val="out"/>
        <c:tickLblPos val="nextTo"/>
        <c:spPr>
          <a:ln w="25404"/>
        </c:spPr>
        <c:txPr>
          <a:bodyPr/>
          <a:lstStyle/>
          <a:p>
            <a:pPr>
              <a:defRPr b="1"/>
            </a:pPr>
            <a:endParaRPr lang="en-US"/>
          </a:p>
        </c:txPr>
        <c:crossAx val="43263104"/>
        <c:crosses val="autoZero"/>
        <c:crossBetween val="between"/>
        <c:majorUnit val="20"/>
        <c:minorUnit val="10"/>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0.0</c:formatCode>
                <c:ptCount val="6"/>
                <c:pt idx="0">
                  <c:v>147</c:v>
                </c:pt>
                <c:pt idx="1">
                  <c:v>126</c:v>
                </c:pt>
                <c:pt idx="2">
                  <c:v>80</c:v>
                </c:pt>
                <c:pt idx="3">
                  <c:v>186</c:v>
                </c:pt>
                <c:pt idx="4">
                  <c:v>24.8</c:v>
                </c:pt>
                <c:pt idx="5">
                  <c:v>16.5</c:v>
                </c:pt>
              </c:numCache>
            </c:numRef>
          </c:val>
        </c:ser>
        <c:dLbls>
          <c:showLegendKey val="0"/>
          <c:showVal val="0"/>
          <c:showCatName val="0"/>
          <c:showSerName val="0"/>
          <c:showPercent val="0"/>
          <c:showBubbleSize val="0"/>
        </c:dLbls>
        <c:gapWidth val="150"/>
        <c:axId val="43211776"/>
        <c:axId val="43213952"/>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pt idx="0">
                  <c:v>8</c:v>
                </c:pt>
                <c:pt idx="1">
                  <c:v>8</c:v>
                </c:pt>
                <c:pt idx="2">
                  <c:v>8</c:v>
                </c:pt>
                <c:pt idx="3">
                  <c:v>8</c:v>
                </c:pt>
                <c:pt idx="4">
                  <c:v>8</c:v>
                </c:pt>
                <c:pt idx="5">
                  <c:v>8</c:v>
                </c:pt>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pt idx="0">
                  <c:v>40</c:v>
                </c:pt>
                <c:pt idx="1">
                  <c:v>40</c:v>
                </c:pt>
                <c:pt idx="2">
                  <c:v>40</c:v>
                </c:pt>
                <c:pt idx="3">
                  <c:v>40</c:v>
                </c:pt>
                <c:pt idx="4">
                  <c:v>40</c:v>
                </c:pt>
                <c:pt idx="5">
                  <c:v>40</c:v>
                </c:pt>
              </c:numCache>
            </c:numRef>
          </c:val>
          <c:smooth val="0"/>
        </c:ser>
        <c:dLbls>
          <c:showLegendKey val="0"/>
          <c:showVal val="0"/>
          <c:showCatName val="0"/>
          <c:showSerName val="0"/>
          <c:showPercent val="0"/>
          <c:showBubbleSize val="0"/>
        </c:dLbls>
        <c:marker val="1"/>
        <c:smooth val="0"/>
        <c:axId val="43211776"/>
        <c:axId val="43213952"/>
      </c:lineChart>
      <c:catAx>
        <c:axId val="43211776"/>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layout>
            <c:manualLayout>
              <c:xMode val="edge"/>
              <c:yMode val="edge"/>
              <c:x val="0.43390209478532166"/>
              <c:y val="0.90824273198875038"/>
            </c:manualLayout>
          </c:layout>
          <c:overlay val="0"/>
        </c:title>
        <c:numFmt formatCode="General" sourceLinked="1"/>
        <c:majorTickMark val="out"/>
        <c:minorTickMark val="none"/>
        <c:tickLblPos val="nextTo"/>
        <c:spPr>
          <a:ln w="25404"/>
        </c:spPr>
        <c:txPr>
          <a:bodyPr/>
          <a:lstStyle/>
          <a:p>
            <a:pPr>
              <a:defRPr b="1"/>
            </a:pPr>
            <a:endParaRPr lang="en-US"/>
          </a:p>
        </c:txPr>
        <c:crossAx val="43213952"/>
        <c:crosses val="autoZero"/>
        <c:auto val="1"/>
        <c:lblAlgn val="ctr"/>
        <c:lblOffset val="100"/>
        <c:noMultiLvlLbl val="0"/>
      </c:catAx>
      <c:valAx>
        <c:axId val="43213952"/>
        <c:scaling>
          <c:orientation val="minMax"/>
          <c:max val="200"/>
          <c:min val="0"/>
        </c:scaling>
        <c:delete val="0"/>
        <c:axPos val="l"/>
        <c:title>
          <c:tx>
            <c:rich>
              <a:bodyPr/>
              <a:lstStyle/>
              <a:p>
                <a:pPr>
                  <a:defRPr sz="1800" b="1" i="0" u="none" strike="noStrike" baseline="0">
                    <a:solidFill>
                      <a:srgbClr val="FFFFFF"/>
                    </a:solidFill>
                    <a:latin typeface="Palatino"/>
                    <a:ea typeface="Palatino"/>
                    <a:cs typeface="Palatino"/>
                  </a:defRPr>
                </a:pPr>
                <a:r>
                  <a:rPr lang="en-US" dirty="0" smtClean="0"/>
                  <a:t>Fish/Gillnet</a:t>
                </a:r>
                <a:endParaRPr lang="en-US" dirty="0"/>
              </a:p>
            </c:rich>
          </c:tx>
          <c:overlay val="0"/>
        </c:title>
        <c:numFmt formatCode="0" sourceLinked="0"/>
        <c:majorTickMark val="out"/>
        <c:minorTickMark val="out"/>
        <c:tickLblPos val="nextTo"/>
        <c:spPr>
          <a:ln w="25404"/>
        </c:spPr>
        <c:txPr>
          <a:bodyPr/>
          <a:lstStyle/>
          <a:p>
            <a:pPr>
              <a:defRPr b="1"/>
            </a:pPr>
            <a:endParaRPr lang="en-US"/>
          </a:p>
        </c:txPr>
        <c:crossAx val="43211776"/>
        <c:crosses val="autoZero"/>
        <c:crossBetween val="between"/>
        <c:majorUnit val="40"/>
        <c:minorUnit val="20"/>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0.0</c:formatCode>
                <c:ptCount val="6"/>
                <c:pt idx="0">
                  <c:v>7.7</c:v>
                </c:pt>
                <c:pt idx="1">
                  <c:v>18.3</c:v>
                </c:pt>
                <c:pt idx="2">
                  <c:v>17.3</c:v>
                </c:pt>
                <c:pt idx="3">
                  <c:v>0</c:v>
                </c:pt>
                <c:pt idx="4">
                  <c:v>7</c:v>
                </c:pt>
                <c:pt idx="5">
                  <c:v>1.8</c:v>
                </c:pt>
              </c:numCache>
            </c:numRef>
          </c:val>
        </c:ser>
        <c:dLbls>
          <c:showLegendKey val="0"/>
          <c:showVal val="0"/>
          <c:showCatName val="0"/>
          <c:showSerName val="0"/>
          <c:showPercent val="0"/>
          <c:showBubbleSize val="0"/>
        </c:dLbls>
        <c:gapWidth val="150"/>
        <c:axId val="43140224"/>
        <c:axId val="43142144"/>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numCache>
            </c:numRef>
          </c:val>
          <c:smooth val="0"/>
        </c:ser>
        <c:dLbls>
          <c:showLegendKey val="0"/>
          <c:showVal val="0"/>
          <c:showCatName val="0"/>
          <c:showSerName val="0"/>
          <c:showPercent val="0"/>
          <c:showBubbleSize val="0"/>
        </c:dLbls>
        <c:marker val="1"/>
        <c:smooth val="0"/>
        <c:axId val="43140224"/>
        <c:axId val="43142144"/>
      </c:lineChart>
      <c:catAx>
        <c:axId val="43140224"/>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layout>
            <c:manualLayout>
              <c:xMode val="edge"/>
              <c:yMode val="edge"/>
              <c:x val="0.43390209478532166"/>
              <c:y val="0.90824273198875038"/>
            </c:manualLayout>
          </c:layout>
          <c:overlay val="0"/>
        </c:title>
        <c:numFmt formatCode="General" sourceLinked="1"/>
        <c:majorTickMark val="out"/>
        <c:minorTickMark val="none"/>
        <c:tickLblPos val="nextTo"/>
        <c:spPr>
          <a:ln w="25404"/>
        </c:spPr>
        <c:txPr>
          <a:bodyPr/>
          <a:lstStyle/>
          <a:p>
            <a:pPr>
              <a:defRPr b="1"/>
            </a:pPr>
            <a:endParaRPr lang="en-US"/>
          </a:p>
        </c:txPr>
        <c:crossAx val="43142144"/>
        <c:crosses val="autoZero"/>
        <c:auto val="1"/>
        <c:lblAlgn val="ctr"/>
        <c:lblOffset val="100"/>
        <c:noMultiLvlLbl val="0"/>
      </c:catAx>
      <c:valAx>
        <c:axId val="43142144"/>
        <c:scaling>
          <c:orientation val="minMax"/>
          <c:max val="20"/>
          <c:min val="0"/>
        </c:scaling>
        <c:delete val="0"/>
        <c:axPos val="l"/>
        <c:title>
          <c:tx>
            <c:rich>
              <a:bodyPr/>
              <a:lstStyle/>
              <a:p>
                <a:pPr>
                  <a:defRPr sz="1800" b="1" i="0" u="none" strike="noStrike" baseline="0">
                    <a:solidFill>
                      <a:srgbClr val="FFFFFF"/>
                    </a:solidFill>
                    <a:latin typeface="Palatino"/>
                    <a:ea typeface="Palatino"/>
                    <a:cs typeface="Palatino"/>
                  </a:defRPr>
                </a:pPr>
                <a:r>
                  <a:rPr lang="en-US" dirty="0" smtClean="0"/>
                  <a:t>Fish/Gillnet</a:t>
                </a:r>
                <a:endParaRPr lang="en-US" dirty="0"/>
              </a:p>
            </c:rich>
          </c:tx>
          <c:overlay val="0"/>
        </c:title>
        <c:numFmt formatCode="0" sourceLinked="0"/>
        <c:majorTickMark val="out"/>
        <c:minorTickMark val="out"/>
        <c:tickLblPos val="nextTo"/>
        <c:spPr>
          <a:ln w="25404"/>
        </c:spPr>
        <c:txPr>
          <a:bodyPr/>
          <a:lstStyle/>
          <a:p>
            <a:pPr>
              <a:defRPr b="1"/>
            </a:pPr>
            <a:endParaRPr lang="en-US"/>
          </a:p>
        </c:txPr>
        <c:crossAx val="43140224"/>
        <c:crosses val="autoZero"/>
        <c:crossBetween val="between"/>
        <c:majorUnit val="10"/>
        <c:minorUnit val="5"/>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Sheet1!$A$2:$A$9</c:f>
              <c:strCache>
                <c:ptCount val="8"/>
                <c:pt idx="0">
                  <c:v>81</c:v>
                </c:pt>
                <c:pt idx="1">
                  <c:v>86</c:v>
                </c:pt>
                <c:pt idx="2">
                  <c:v>89</c:v>
                </c:pt>
                <c:pt idx="3">
                  <c:v>93</c:v>
                </c:pt>
                <c:pt idx="4">
                  <c:v>97</c:v>
                </c:pt>
                <c:pt idx="5">
                  <c:v>01</c:v>
                </c:pt>
                <c:pt idx="6">
                  <c:v>05</c:v>
                </c:pt>
                <c:pt idx="7">
                  <c:v>09</c:v>
                </c:pt>
              </c:strCache>
            </c:strRef>
          </c:cat>
          <c:val>
            <c:numRef>
              <c:f>Sheet1!$B$2:$B$9</c:f>
              <c:numCache>
                <c:formatCode>General</c:formatCode>
                <c:ptCount val="8"/>
                <c:pt idx="0">
                  <c:v>11.4</c:v>
                </c:pt>
                <c:pt idx="1">
                  <c:v>9.9</c:v>
                </c:pt>
                <c:pt idx="2">
                  <c:v>10.1</c:v>
                </c:pt>
                <c:pt idx="3">
                  <c:v>9.4</c:v>
                </c:pt>
                <c:pt idx="4">
                  <c:v>12.3</c:v>
                </c:pt>
                <c:pt idx="5">
                  <c:v>13.8</c:v>
                </c:pt>
                <c:pt idx="6">
                  <c:v>16.8</c:v>
                </c:pt>
                <c:pt idx="7">
                  <c:v>18</c:v>
                </c:pt>
              </c:numCache>
            </c:numRef>
          </c:val>
        </c:ser>
        <c:ser>
          <c:idx val="3"/>
          <c:order val="3"/>
          <c:tx>
            <c:strRef>
              <c:f>Sheet1!$E$1</c:f>
              <c:strCache>
                <c:ptCount val="1"/>
                <c:pt idx="0">
                  <c:v>Series 4</c:v>
                </c:pt>
              </c:strCache>
            </c:strRef>
          </c:tx>
          <c:invertIfNegative val="0"/>
          <c:cat>
            <c:strRef>
              <c:f>Sheet1!$A$2:$A$9</c:f>
              <c:strCache>
                <c:ptCount val="8"/>
                <c:pt idx="0">
                  <c:v>81</c:v>
                </c:pt>
                <c:pt idx="1">
                  <c:v>86</c:v>
                </c:pt>
                <c:pt idx="2">
                  <c:v>89</c:v>
                </c:pt>
                <c:pt idx="3">
                  <c:v>93</c:v>
                </c:pt>
                <c:pt idx="4">
                  <c:v>97</c:v>
                </c:pt>
                <c:pt idx="5">
                  <c:v>01</c:v>
                </c:pt>
                <c:pt idx="6">
                  <c:v>05</c:v>
                </c:pt>
                <c:pt idx="7">
                  <c:v>09</c:v>
                </c:pt>
              </c:strCache>
            </c:strRef>
          </c:cat>
          <c:val>
            <c:numRef>
              <c:f>Sheet1!$E$2:$E$9</c:f>
              <c:numCache>
                <c:formatCode>General</c:formatCode>
                <c:ptCount val="8"/>
                <c:pt idx="0">
                  <c:v>18</c:v>
                </c:pt>
                <c:pt idx="1">
                  <c:v>17.5</c:v>
                </c:pt>
                <c:pt idx="2">
                  <c:v>13.5</c:v>
                </c:pt>
                <c:pt idx="3">
                  <c:v>14.1</c:v>
                </c:pt>
                <c:pt idx="4">
                  <c:v>10.4</c:v>
                </c:pt>
                <c:pt idx="5">
                  <c:v>7.6</c:v>
                </c:pt>
                <c:pt idx="6">
                  <c:v>5.9</c:v>
                </c:pt>
                <c:pt idx="7">
                  <c:v>6.5</c:v>
                </c:pt>
              </c:numCache>
            </c:numRef>
          </c:val>
        </c:ser>
        <c:dLbls>
          <c:showLegendKey val="0"/>
          <c:showVal val="0"/>
          <c:showCatName val="0"/>
          <c:showSerName val="0"/>
          <c:showPercent val="0"/>
          <c:showBubbleSize val="0"/>
        </c:dLbls>
        <c:gapWidth val="150"/>
        <c:axId val="42821120"/>
        <c:axId val="42823040"/>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Sheet1!$A$2:$A$9</c:f>
              <c:strCache>
                <c:ptCount val="8"/>
                <c:pt idx="0">
                  <c:v>81</c:v>
                </c:pt>
                <c:pt idx="1">
                  <c:v>86</c:v>
                </c:pt>
                <c:pt idx="2">
                  <c:v>89</c:v>
                </c:pt>
                <c:pt idx="3">
                  <c:v>93</c:v>
                </c:pt>
                <c:pt idx="4">
                  <c:v>97</c:v>
                </c:pt>
                <c:pt idx="5">
                  <c:v>01</c:v>
                </c:pt>
                <c:pt idx="6">
                  <c:v>05</c:v>
                </c:pt>
                <c:pt idx="7">
                  <c:v>09</c:v>
                </c:pt>
              </c:strCache>
            </c:strRef>
          </c:cat>
          <c:val>
            <c:numRef>
              <c:f>Sheet1!$C$2:$C$9</c:f>
              <c:numCache>
                <c:formatCode>General</c:formatCode>
                <c:ptCount val="8"/>
                <c:pt idx="0">
                  <c:v>7.5</c:v>
                </c:pt>
                <c:pt idx="1">
                  <c:v>7.5</c:v>
                </c:pt>
                <c:pt idx="2">
                  <c:v>7.5</c:v>
                </c:pt>
                <c:pt idx="3">
                  <c:v>7.5</c:v>
                </c:pt>
                <c:pt idx="4">
                  <c:v>7.5</c:v>
                </c:pt>
                <c:pt idx="5">
                  <c:v>7.5</c:v>
                </c:pt>
                <c:pt idx="6">
                  <c:v>7.5</c:v>
                </c:pt>
                <c:pt idx="7">
                  <c:v>7.5</c:v>
                </c:pt>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Sheet1!$A$2:$A$9</c:f>
              <c:strCache>
                <c:ptCount val="8"/>
                <c:pt idx="0">
                  <c:v>81</c:v>
                </c:pt>
                <c:pt idx="1">
                  <c:v>86</c:v>
                </c:pt>
                <c:pt idx="2">
                  <c:v>89</c:v>
                </c:pt>
                <c:pt idx="3">
                  <c:v>93</c:v>
                </c:pt>
                <c:pt idx="4">
                  <c:v>97</c:v>
                </c:pt>
                <c:pt idx="5">
                  <c:v>01</c:v>
                </c:pt>
                <c:pt idx="6">
                  <c:v>05</c:v>
                </c:pt>
                <c:pt idx="7">
                  <c:v>09</c:v>
                </c:pt>
              </c:strCache>
            </c:strRef>
          </c:cat>
          <c:val>
            <c:numRef>
              <c:f>Sheet1!$D$2:$D$9</c:f>
              <c:numCache>
                <c:formatCode>General</c:formatCode>
                <c:ptCount val="8"/>
                <c:pt idx="0">
                  <c:v>3</c:v>
                </c:pt>
                <c:pt idx="1">
                  <c:v>3</c:v>
                </c:pt>
                <c:pt idx="2">
                  <c:v>3</c:v>
                </c:pt>
                <c:pt idx="3">
                  <c:v>3</c:v>
                </c:pt>
                <c:pt idx="4">
                  <c:v>3</c:v>
                </c:pt>
                <c:pt idx="5">
                  <c:v>3</c:v>
                </c:pt>
                <c:pt idx="6">
                  <c:v>3</c:v>
                </c:pt>
                <c:pt idx="7">
                  <c:v>3</c:v>
                </c:pt>
              </c:numCache>
            </c:numRef>
          </c:val>
          <c:smooth val="0"/>
        </c:ser>
        <c:dLbls>
          <c:showLegendKey val="0"/>
          <c:showVal val="0"/>
          <c:showCatName val="0"/>
          <c:showSerName val="0"/>
          <c:showPercent val="0"/>
          <c:showBubbleSize val="0"/>
        </c:dLbls>
        <c:marker val="1"/>
        <c:smooth val="0"/>
        <c:axId val="42821120"/>
        <c:axId val="42823040"/>
      </c:lineChart>
      <c:catAx>
        <c:axId val="42821120"/>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404"/>
        </c:spPr>
        <c:txPr>
          <a:bodyPr/>
          <a:lstStyle/>
          <a:p>
            <a:pPr>
              <a:defRPr b="1"/>
            </a:pPr>
            <a:endParaRPr lang="en-US"/>
          </a:p>
        </c:txPr>
        <c:crossAx val="42823040"/>
        <c:crosses val="autoZero"/>
        <c:auto val="1"/>
        <c:lblAlgn val="ctr"/>
        <c:lblOffset val="100"/>
        <c:noMultiLvlLbl val="0"/>
      </c:catAx>
      <c:valAx>
        <c:axId val="42823040"/>
        <c:scaling>
          <c:orientation val="minMax"/>
          <c:max val="21"/>
          <c:min val="0"/>
        </c:scaling>
        <c:delete val="0"/>
        <c:axPos val="l"/>
        <c:title>
          <c:tx>
            <c:rich>
              <a:bodyPr/>
              <a:lstStyle/>
              <a:p>
                <a:pPr>
                  <a:defRPr sz="1800" b="1" i="0" u="none" strike="noStrike" baseline="0">
                    <a:solidFill>
                      <a:srgbClr val="FFFFFF"/>
                    </a:solidFill>
                    <a:latin typeface="Palatino"/>
                    <a:ea typeface="Palatino"/>
                    <a:cs typeface="Palatino"/>
                  </a:defRPr>
                </a:pPr>
                <a:r>
                  <a:rPr lang="en-US"/>
                  <a:t>Fish/Gillnet</a:t>
                </a:r>
              </a:p>
            </c:rich>
          </c:tx>
          <c:overlay val="0"/>
        </c:title>
        <c:numFmt formatCode="General" sourceLinked="1"/>
        <c:majorTickMark val="out"/>
        <c:minorTickMark val="none"/>
        <c:tickLblPos val="nextTo"/>
        <c:spPr>
          <a:ln w="25404"/>
        </c:spPr>
        <c:txPr>
          <a:bodyPr/>
          <a:lstStyle/>
          <a:p>
            <a:pPr>
              <a:defRPr b="1"/>
            </a:pPr>
            <a:endParaRPr lang="en-US"/>
          </a:p>
        </c:txPr>
        <c:crossAx val="42821120"/>
        <c:crosses val="autoZero"/>
        <c:crossBetween val="between"/>
        <c:majorUnit val="3"/>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Age-4</c:v>
                </c:pt>
              </c:strCache>
            </c:strRef>
          </c:tx>
          <c:spPr>
            <a:solidFill>
              <a:schemeClr val="tx1"/>
            </a:solidFill>
            <a:ln w="38102">
              <a:solidFill>
                <a:schemeClr val="tx1"/>
              </a:solidFill>
            </a:ln>
          </c:spPr>
          <c:invertIfNegative val="0"/>
          <c:dLbls>
            <c:txPr>
              <a:bodyPr/>
              <a:lstStyle/>
              <a:p>
                <a:pPr>
                  <a:defRPr sz="1400" b="1">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93</c:v>
                </c:pt>
                <c:pt idx="1">
                  <c:v>97</c:v>
                </c:pt>
                <c:pt idx="2">
                  <c:v>01</c:v>
                </c:pt>
                <c:pt idx="3">
                  <c:v>05</c:v>
                </c:pt>
                <c:pt idx="4">
                  <c:v>09</c:v>
                </c:pt>
              </c:strCache>
            </c:strRef>
          </c:cat>
          <c:val>
            <c:numRef>
              <c:f>Sheet1!$B$2:$B$6</c:f>
              <c:numCache>
                <c:formatCode>0.0</c:formatCode>
                <c:ptCount val="5"/>
                <c:pt idx="0">
                  <c:v>8.5</c:v>
                </c:pt>
                <c:pt idx="1">
                  <c:v>9.5</c:v>
                </c:pt>
                <c:pt idx="2">
                  <c:v>11.2</c:v>
                </c:pt>
                <c:pt idx="3">
                  <c:v>8.1</c:v>
                </c:pt>
                <c:pt idx="4">
                  <c:v>6.9</c:v>
                </c:pt>
              </c:numCache>
            </c:numRef>
          </c:val>
        </c:ser>
        <c:dLbls>
          <c:showLegendKey val="0"/>
          <c:showVal val="0"/>
          <c:showCatName val="0"/>
          <c:showSerName val="0"/>
          <c:showPercent val="0"/>
          <c:showBubbleSize val="0"/>
        </c:dLbls>
        <c:gapWidth val="150"/>
        <c:axId val="42934272"/>
        <c:axId val="42936192"/>
      </c:barChart>
      <c:lineChart>
        <c:grouping val="standard"/>
        <c:varyColors val="0"/>
        <c:ser>
          <c:idx val="1"/>
          <c:order val="1"/>
          <c:tx>
            <c:strRef>
              <c:f>Sheet1!$C$1</c:f>
              <c:strCache>
                <c:ptCount val="1"/>
                <c:pt idx="0">
                  <c:v>Goal</c:v>
                </c:pt>
              </c:strCache>
            </c:strRef>
          </c:tx>
          <c:spPr>
            <a:ln w="38100">
              <a:solidFill>
                <a:schemeClr val="bg2"/>
              </a:solidFill>
              <a:prstDash val="dash"/>
            </a:ln>
          </c:spPr>
          <c:marker>
            <c:symbol val="none"/>
          </c:marker>
          <c:dLbls>
            <c:txPr>
              <a:bodyPr/>
              <a:lstStyle/>
              <a:p>
                <a:pPr>
                  <a:defRPr sz="1400" b="1">
                    <a:solidFill>
                      <a:schemeClr val="bg2"/>
                    </a:solidFill>
                  </a:defRPr>
                </a:pPr>
                <a:endParaRPr lang="en-US"/>
              </a:p>
            </c:txPr>
            <c:dLblPos val="t"/>
            <c:showLegendKey val="0"/>
            <c:showVal val="1"/>
            <c:showCatName val="0"/>
            <c:showSerName val="0"/>
            <c:showPercent val="0"/>
            <c:showBubbleSize val="0"/>
            <c:showLeaderLines val="0"/>
          </c:dLbls>
          <c:cat>
            <c:strRef>
              <c:f>Sheet1!$A$2:$A$6</c:f>
              <c:strCache>
                <c:ptCount val="5"/>
                <c:pt idx="0">
                  <c:v>93</c:v>
                </c:pt>
                <c:pt idx="1">
                  <c:v>97</c:v>
                </c:pt>
                <c:pt idx="2">
                  <c:v>01</c:v>
                </c:pt>
                <c:pt idx="3">
                  <c:v>05</c:v>
                </c:pt>
                <c:pt idx="4">
                  <c:v>09</c:v>
                </c:pt>
              </c:strCache>
            </c:strRef>
          </c:cat>
          <c:val>
            <c:numRef>
              <c:f>Sheet1!$C$2:$C$6</c:f>
              <c:numCache>
                <c:formatCode>General</c:formatCode>
                <c:ptCount val="5"/>
                <c:pt idx="0">
                  <c:v>52.4</c:v>
                </c:pt>
                <c:pt idx="1">
                  <c:v>67.8</c:v>
                </c:pt>
                <c:pt idx="2">
                  <c:v>84.3</c:v>
                </c:pt>
                <c:pt idx="3">
                  <c:v>100</c:v>
                </c:pt>
                <c:pt idx="4">
                  <c:v>94.3</c:v>
                </c:pt>
              </c:numCache>
            </c:numRef>
          </c:val>
          <c:smooth val="0"/>
        </c:ser>
        <c:dLbls>
          <c:showLegendKey val="0"/>
          <c:showVal val="0"/>
          <c:showCatName val="0"/>
          <c:showSerName val="0"/>
          <c:showPercent val="0"/>
          <c:showBubbleSize val="0"/>
        </c:dLbls>
        <c:marker val="1"/>
        <c:smooth val="0"/>
        <c:axId val="42950656"/>
        <c:axId val="42952192"/>
      </c:lineChart>
      <c:catAx>
        <c:axId val="42934272"/>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404"/>
        </c:spPr>
        <c:txPr>
          <a:bodyPr/>
          <a:lstStyle/>
          <a:p>
            <a:pPr>
              <a:defRPr b="1"/>
            </a:pPr>
            <a:endParaRPr lang="en-US"/>
          </a:p>
        </c:txPr>
        <c:crossAx val="42936192"/>
        <c:crosses val="autoZero"/>
        <c:auto val="1"/>
        <c:lblAlgn val="ctr"/>
        <c:lblOffset val="100"/>
        <c:noMultiLvlLbl val="0"/>
      </c:catAx>
      <c:valAx>
        <c:axId val="42936192"/>
        <c:scaling>
          <c:orientation val="minMax"/>
        </c:scaling>
        <c:delete val="0"/>
        <c:axPos val="l"/>
        <c:title>
          <c:tx>
            <c:rich>
              <a:bodyPr/>
              <a:lstStyle/>
              <a:p>
                <a:pPr>
                  <a:defRPr sz="1800" b="1" i="0" u="none" strike="noStrike" baseline="0">
                    <a:solidFill>
                      <a:srgbClr val="FFFFFF"/>
                    </a:solidFill>
                    <a:latin typeface="Palatino"/>
                    <a:ea typeface="Palatino"/>
                    <a:cs typeface="Palatino"/>
                  </a:defRPr>
                </a:pPr>
                <a:r>
                  <a:rPr lang="en-US"/>
                  <a:t>WAE/Gillnet</a:t>
                </a:r>
              </a:p>
            </c:rich>
          </c:tx>
          <c:overlay val="0"/>
        </c:title>
        <c:numFmt formatCode="0" sourceLinked="0"/>
        <c:majorTickMark val="out"/>
        <c:minorTickMark val="none"/>
        <c:tickLblPos val="nextTo"/>
        <c:spPr>
          <a:ln w="25404"/>
        </c:spPr>
        <c:txPr>
          <a:bodyPr/>
          <a:lstStyle/>
          <a:p>
            <a:pPr>
              <a:defRPr b="1"/>
            </a:pPr>
            <a:endParaRPr lang="en-US"/>
          </a:p>
        </c:txPr>
        <c:crossAx val="42934272"/>
        <c:crosses val="autoZero"/>
        <c:crossBetween val="between"/>
        <c:majorUnit val="3"/>
      </c:valAx>
      <c:catAx>
        <c:axId val="42950656"/>
        <c:scaling>
          <c:orientation val="minMax"/>
        </c:scaling>
        <c:delete val="1"/>
        <c:axPos val="b"/>
        <c:majorTickMark val="out"/>
        <c:minorTickMark val="none"/>
        <c:tickLblPos val="nextTo"/>
        <c:crossAx val="42952192"/>
        <c:crosses val="autoZero"/>
        <c:auto val="1"/>
        <c:lblAlgn val="ctr"/>
        <c:lblOffset val="100"/>
        <c:noMultiLvlLbl val="0"/>
      </c:catAx>
      <c:valAx>
        <c:axId val="42952192"/>
        <c:scaling>
          <c:orientation val="minMax"/>
        </c:scaling>
        <c:delete val="0"/>
        <c:axPos val="r"/>
        <c:title>
          <c:tx>
            <c:rich>
              <a:bodyPr rot="-5400000" vert="horz"/>
              <a:lstStyle/>
              <a:p>
                <a:pPr>
                  <a:defRPr/>
                </a:pPr>
                <a:r>
                  <a:rPr lang="en-US" dirty="0" smtClean="0"/>
                  <a:t>LMB/Hour</a:t>
                </a:r>
                <a:endParaRPr lang="en-US" dirty="0"/>
              </a:p>
            </c:rich>
          </c:tx>
          <c:overlay val="0"/>
        </c:title>
        <c:numFmt formatCode="General" sourceLinked="1"/>
        <c:majorTickMark val="out"/>
        <c:minorTickMark val="none"/>
        <c:tickLblPos val="nextTo"/>
        <c:spPr>
          <a:ln w="25402">
            <a:solidFill>
              <a:schemeClr val="tx1">
                <a:tint val="75000"/>
                <a:shade val="95000"/>
                <a:satMod val="105000"/>
              </a:schemeClr>
            </a:solidFill>
          </a:ln>
        </c:spPr>
        <c:txPr>
          <a:bodyPr/>
          <a:lstStyle/>
          <a:p>
            <a:pPr>
              <a:defRPr b="1"/>
            </a:pPr>
            <a:endParaRPr lang="en-US"/>
          </a:p>
        </c:txPr>
        <c:crossAx val="42950656"/>
        <c:crosses val="max"/>
        <c:crossBetween val="between"/>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PSD</c:v>
                </c:pt>
              </c:strCache>
            </c:strRef>
          </c:tx>
          <c:spPr>
            <a:solidFill>
              <a:schemeClr val="tx1"/>
            </a:solidFill>
          </c:spPr>
          <c:invertIfNegative val="0"/>
          <c:dLbls>
            <c:txPr>
              <a:bodyPr/>
              <a:lstStyle/>
              <a:p>
                <a:pPr>
                  <a:defRPr sz="1397" b="1">
                    <a:solidFill>
                      <a:srgbClr val="1C1C1C"/>
                    </a:solidFill>
                  </a:defRPr>
                </a:pPr>
                <a:endParaRPr lang="en-US"/>
              </a:p>
            </c:txPr>
            <c:dLblPos val="outEnd"/>
            <c:showLegendKey val="0"/>
            <c:showVal val="1"/>
            <c:showCatName val="0"/>
            <c:showSerName val="0"/>
            <c:showPercent val="0"/>
            <c:showBubbleSize val="0"/>
            <c:showLeaderLines val="0"/>
          </c:dLbls>
          <c:cat>
            <c:strRef>
              <c:f>Sheet1!$A$2:$A$6</c:f>
              <c:strCache>
                <c:ptCount val="5"/>
                <c:pt idx="0">
                  <c:v>93</c:v>
                </c:pt>
                <c:pt idx="1">
                  <c:v>97</c:v>
                </c:pt>
                <c:pt idx="2">
                  <c:v>01</c:v>
                </c:pt>
                <c:pt idx="3">
                  <c:v>05</c:v>
                </c:pt>
                <c:pt idx="4">
                  <c:v>09</c:v>
                </c:pt>
              </c:strCache>
            </c:strRef>
          </c:cat>
          <c:val>
            <c:numRef>
              <c:f>Sheet1!$B$2:$B$6</c:f>
              <c:numCache>
                <c:formatCode>General</c:formatCode>
                <c:ptCount val="5"/>
                <c:pt idx="0">
                  <c:v>47</c:v>
                </c:pt>
                <c:pt idx="1">
                  <c:v>92</c:v>
                </c:pt>
                <c:pt idx="2">
                  <c:v>40</c:v>
                </c:pt>
                <c:pt idx="3">
                  <c:v>65</c:v>
                </c:pt>
                <c:pt idx="4">
                  <c:v>38</c:v>
                </c:pt>
              </c:numCache>
            </c:numRef>
          </c:val>
        </c:ser>
        <c:ser>
          <c:idx val="1"/>
          <c:order val="1"/>
          <c:tx>
            <c:strRef>
              <c:f>Sheet1!$C$1</c:f>
              <c:strCache>
                <c:ptCount val="1"/>
                <c:pt idx="0">
                  <c:v>RSD-15</c:v>
                </c:pt>
              </c:strCache>
            </c:strRef>
          </c:tx>
          <c:spPr>
            <a:solidFill>
              <a:schemeClr val="bg2"/>
            </a:solidFill>
          </c:spPr>
          <c:invertIfNegative val="0"/>
          <c:dLbls>
            <c:txPr>
              <a:bodyPr/>
              <a:lstStyle/>
              <a:p>
                <a:pPr>
                  <a:defRPr sz="1397" b="1"/>
                </a:pPr>
                <a:endParaRPr lang="en-US"/>
              </a:p>
            </c:txPr>
            <c:dLblPos val="outEnd"/>
            <c:showLegendKey val="0"/>
            <c:showVal val="1"/>
            <c:showCatName val="0"/>
            <c:showSerName val="0"/>
            <c:showPercent val="0"/>
            <c:showBubbleSize val="0"/>
            <c:showLeaderLines val="0"/>
          </c:dLbls>
          <c:cat>
            <c:strRef>
              <c:f>Sheet1!$A$2:$A$6</c:f>
              <c:strCache>
                <c:ptCount val="5"/>
                <c:pt idx="0">
                  <c:v>93</c:v>
                </c:pt>
                <c:pt idx="1">
                  <c:v>97</c:v>
                </c:pt>
                <c:pt idx="2">
                  <c:v>01</c:v>
                </c:pt>
                <c:pt idx="3">
                  <c:v>05</c:v>
                </c:pt>
                <c:pt idx="4">
                  <c:v>09</c:v>
                </c:pt>
              </c:strCache>
            </c:strRef>
          </c:cat>
          <c:val>
            <c:numRef>
              <c:f>Sheet1!$C$2:$C$6</c:f>
              <c:numCache>
                <c:formatCode>General</c:formatCode>
                <c:ptCount val="5"/>
                <c:pt idx="0">
                  <c:v>8</c:v>
                </c:pt>
                <c:pt idx="1">
                  <c:v>49</c:v>
                </c:pt>
                <c:pt idx="2">
                  <c:v>32</c:v>
                </c:pt>
                <c:pt idx="3">
                  <c:v>24</c:v>
                </c:pt>
                <c:pt idx="4">
                  <c:v>11</c:v>
                </c:pt>
              </c:numCache>
            </c:numRef>
          </c:val>
        </c:ser>
        <c:dLbls>
          <c:showLegendKey val="0"/>
          <c:showVal val="0"/>
          <c:showCatName val="0"/>
          <c:showSerName val="0"/>
          <c:showPercent val="0"/>
          <c:showBubbleSize val="0"/>
        </c:dLbls>
        <c:gapWidth val="150"/>
        <c:axId val="44151936"/>
        <c:axId val="44153856"/>
      </c:barChart>
      <c:lineChart>
        <c:grouping val="standard"/>
        <c:varyColors val="0"/>
        <c:ser>
          <c:idx val="2"/>
          <c:order val="2"/>
          <c:tx>
            <c:strRef>
              <c:f>Sheet1!$D$1</c:f>
              <c:strCache>
                <c:ptCount val="1"/>
                <c:pt idx="0">
                  <c:v>PSD Goal</c:v>
                </c:pt>
              </c:strCache>
            </c:strRef>
          </c:tx>
          <c:spPr>
            <a:ln w="38005">
              <a:solidFill>
                <a:srgbClr val="C00000"/>
              </a:solidFill>
            </a:ln>
          </c:spPr>
          <c:marker>
            <c:symbol val="none"/>
          </c:marker>
          <c:cat>
            <c:strRef>
              <c:f>Sheet1!$A$2:$A$6</c:f>
              <c:strCache>
                <c:ptCount val="5"/>
                <c:pt idx="0">
                  <c:v>93</c:v>
                </c:pt>
                <c:pt idx="1">
                  <c:v>97</c:v>
                </c:pt>
                <c:pt idx="2">
                  <c:v>01</c:v>
                </c:pt>
                <c:pt idx="3">
                  <c:v>05</c:v>
                </c:pt>
                <c:pt idx="4">
                  <c:v>09</c:v>
                </c:pt>
              </c:strCache>
            </c:strRef>
          </c:cat>
          <c:val>
            <c:numRef>
              <c:f>Sheet1!$D$2:$D$6</c:f>
              <c:numCache>
                <c:formatCode>General</c:formatCode>
                <c:ptCount val="5"/>
                <c:pt idx="0">
                  <c:v>60</c:v>
                </c:pt>
                <c:pt idx="1">
                  <c:v>60</c:v>
                </c:pt>
                <c:pt idx="2">
                  <c:v>60</c:v>
                </c:pt>
                <c:pt idx="3">
                  <c:v>60</c:v>
                </c:pt>
                <c:pt idx="4">
                  <c:v>60</c:v>
                </c:pt>
              </c:numCache>
            </c:numRef>
          </c:val>
          <c:smooth val="0"/>
        </c:ser>
        <c:ser>
          <c:idx val="3"/>
          <c:order val="3"/>
          <c:tx>
            <c:strRef>
              <c:f>Sheet1!$E$1</c:f>
              <c:strCache>
                <c:ptCount val="1"/>
                <c:pt idx="0">
                  <c:v>RSD-15 Goal</c:v>
                </c:pt>
              </c:strCache>
            </c:strRef>
          </c:tx>
          <c:spPr>
            <a:ln w="38005">
              <a:solidFill>
                <a:schemeClr val="bg2"/>
              </a:solidFill>
            </a:ln>
          </c:spPr>
          <c:marker>
            <c:symbol val="none"/>
          </c:marker>
          <c:cat>
            <c:strRef>
              <c:f>Sheet1!$A$2:$A$6</c:f>
              <c:strCache>
                <c:ptCount val="5"/>
                <c:pt idx="0">
                  <c:v>93</c:v>
                </c:pt>
                <c:pt idx="1">
                  <c:v>97</c:v>
                </c:pt>
                <c:pt idx="2">
                  <c:v>01</c:v>
                </c:pt>
                <c:pt idx="3">
                  <c:v>05</c:v>
                </c:pt>
                <c:pt idx="4">
                  <c:v>09</c:v>
                </c:pt>
              </c:strCache>
            </c:strRef>
          </c:cat>
          <c:val>
            <c:numRef>
              <c:f>Sheet1!$E$2:$E$6</c:f>
              <c:numCache>
                <c:formatCode>General</c:formatCode>
                <c:ptCount val="5"/>
                <c:pt idx="0">
                  <c:v>20</c:v>
                </c:pt>
                <c:pt idx="1">
                  <c:v>20</c:v>
                </c:pt>
                <c:pt idx="2">
                  <c:v>20</c:v>
                </c:pt>
                <c:pt idx="3">
                  <c:v>20</c:v>
                </c:pt>
                <c:pt idx="4">
                  <c:v>20</c:v>
                </c:pt>
              </c:numCache>
            </c:numRef>
          </c:val>
          <c:smooth val="0"/>
        </c:ser>
        <c:dLbls>
          <c:showLegendKey val="0"/>
          <c:showVal val="0"/>
          <c:showCatName val="0"/>
          <c:showSerName val="0"/>
          <c:showPercent val="0"/>
          <c:showBubbleSize val="0"/>
        </c:dLbls>
        <c:marker val="1"/>
        <c:smooth val="0"/>
        <c:axId val="44151936"/>
        <c:axId val="44153856"/>
      </c:lineChart>
      <c:catAx>
        <c:axId val="44151936"/>
        <c:scaling>
          <c:orientation val="minMax"/>
        </c:scaling>
        <c:delete val="0"/>
        <c:axPos val="b"/>
        <c:title>
          <c:tx>
            <c:rich>
              <a:bodyPr/>
              <a:lstStyle/>
              <a:p>
                <a:pPr>
                  <a:defRPr sz="1793"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337"/>
        </c:spPr>
        <c:txPr>
          <a:bodyPr/>
          <a:lstStyle/>
          <a:p>
            <a:pPr>
              <a:defRPr b="1"/>
            </a:pPr>
            <a:endParaRPr lang="en-US"/>
          </a:p>
        </c:txPr>
        <c:crossAx val="44153856"/>
        <c:crosses val="autoZero"/>
        <c:auto val="1"/>
        <c:lblAlgn val="ctr"/>
        <c:lblOffset val="100"/>
        <c:noMultiLvlLbl val="0"/>
      </c:catAx>
      <c:valAx>
        <c:axId val="44153856"/>
        <c:scaling>
          <c:orientation val="minMax"/>
        </c:scaling>
        <c:delete val="0"/>
        <c:axPos val="l"/>
        <c:title>
          <c:tx>
            <c:rich>
              <a:bodyPr/>
              <a:lstStyle/>
              <a:p>
                <a:pPr>
                  <a:defRPr sz="1793" b="1" i="0" u="none" strike="noStrike" baseline="0">
                    <a:solidFill>
                      <a:srgbClr val="FFFFFF"/>
                    </a:solidFill>
                    <a:latin typeface="Palatino"/>
                    <a:ea typeface="Palatino"/>
                    <a:cs typeface="Palatino"/>
                  </a:defRPr>
                </a:pPr>
                <a:r>
                  <a:rPr lang="en-US"/>
                  <a:t>Size Distribution</a:t>
                </a:r>
              </a:p>
            </c:rich>
          </c:tx>
          <c:overlay val="0"/>
        </c:title>
        <c:numFmt formatCode="General" sourceLinked="1"/>
        <c:majorTickMark val="out"/>
        <c:minorTickMark val="out"/>
        <c:tickLblPos val="nextTo"/>
        <c:spPr>
          <a:ln w="25337"/>
        </c:spPr>
        <c:txPr>
          <a:bodyPr/>
          <a:lstStyle/>
          <a:p>
            <a:pPr>
              <a:defRPr b="1"/>
            </a:pPr>
            <a:endParaRPr lang="en-US"/>
          </a:p>
        </c:txPr>
        <c:crossAx val="44151936"/>
        <c:crosses val="autoZero"/>
        <c:crossBetween val="between"/>
        <c:majorUnit val="20"/>
        <c:minorUnit val="10"/>
      </c:valAx>
      <c:spPr>
        <a:noFill/>
        <a:ln w="25375">
          <a:noFill/>
        </a:ln>
      </c:spPr>
    </c:plotArea>
    <c:legend>
      <c:legendPos val="b"/>
      <c:overlay val="0"/>
    </c:legend>
    <c:plotVisOnly val="1"/>
    <c:dispBlanksAs val="gap"/>
    <c:showDLblsOverMax val="0"/>
  </c:chart>
  <c:txPr>
    <a:bodyPr/>
    <a:lstStyle/>
    <a:p>
      <a:pPr>
        <a:defRPr sz="17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10600758238555"/>
          <c:y val="4.2244932183493324E-2"/>
          <c:w val="0.79052189656848448"/>
          <c:h val="0.76926435324371856"/>
        </c:manualLayout>
      </c:layout>
      <c:barChart>
        <c:barDir val="col"/>
        <c:grouping val="clustered"/>
        <c:varyColors val="0"/>
        <c:ser>
          <c:idx val="0"/>
          <c:order val="0"/>
          <c:tx>
            <c:strRef>
              <c:f>Sheet1!$B$1</c:f>
              <c:strCache>
                <c:ptCount val="1"/>
                <c:pt idx="0">
                  <c:v>PSD</c:v>
                </c:pt>
              </c:strCache>
            </c:strRef>
          </c:tx>
          <c:spPr>
            <a:solidFill>
              <a:schemeClr val="accent5"/>
            </a:solidFill>
          </c:spPr>
          <c:invertIfNegative val="0"/>
          <c:dLbls>
            <c:txPr>
              <a:bodyPr/>
              <a:lstStyle/>
              <a:p>
                <a:pPr>
                  <a:defRPr sz="1400" b="1">
                    <a:solidFill>
                      <a:srgbClr val="1C1C1C"/>
                    </a:solidFill>
                  </a:defRPr>
                </a:pPr>
                <a:endParaRPr lang="en-US"/>
              </a:p>
            </c:txPr>
            <c:dLblPos val="inEnd"/>
            <c:showLegendKey val="0"/>
            <c:showVal val="1"/>
            <c:showCatName val="0"/>
            <c:showSerName val="0"/>
            <c:showPercent val="0"/>
            <c:showBubbleSize val="0"/>
            <c:showLeaderLines val="0"/>
          </c:dLbls>
          <c:cat>
            <c:strRef>
              <c:f>Sheet1!$A$2:$A$9</c:f>
              <c:strCache>
                <c:ptCount val="8"/>
                <c:pt idx="0">
                  <c:v>81</c:v>
                </c:pt>
                <c:pt idx="1">
                  <c:v>86</c:v>
                </c:pt>
                <c:pt idx="2">
                  <c:v>89</c:v>
                </c:pt>
                <c:pt idx="3">
                  <c:v>93</c:v>
                </c:pt>
                <c:pt idx="4">
                  <c:v>97</c:v>
                </c:pt>
                <c:pt idx="5">
                  <c:v>01</c:v>
                </c:pt>
                <c:pt idx="6">
                  <c:v>05</c:v>
                </c:pt>
                <c:pt idx="7">
                  <c:v>09</c:v>
                </c:pt>
              </c:strCache>
            </c:strRef>
          </c:cat>
          <c:val>
            <c:numRef>
              <c:f>Sheet1!$B$2:$B$9</c:f>
              <c:numCache>
                <c:formatCode>General</c:formatCode>
                <c:ptCount val="8"/>
                <c:pt idx="0">
                  <c:v>10</c:v>
                </c:pt>
                <c:pt idx="1">
                  <c:v>22</c:v>
                </c:pt>
                <c:pt idx="2">
                  <c:v>13</c:v>
                </c:pt>
                <c:pt idx="3">
                  <c:v>4</c:v>
                </c:pt>
                <c:pt idx="4">
                  <c:v>0</c:v>
                </c:pt>
                <c:pt idx="5">
                  <c:v>0</c:v>
                </c:pt>
                <c:pt idx="6">
                  <c:v>25</c:v>
                </c:pt>
                <c:pt idx="7">
                  <c:v>0</c:v>
                </c:pt>
              </c:numCache>
            </c:numRef>
          </c:val>
        </c:ser>
        <c:dLbls>
          <c:showLegendKey val="0"/>
          <c:showVal val="0"/>
          <c:showCatName val="0"/>
          <c:showSerName val="0"/>
          <c:showPercent val="0"/>
          <c:showBubbleSize val="0"/>
        </c:dLbls>
        <c:gapWidth val="150"/>
        <c:axId val="44227200"/>
        <c:axId val="44233472"/>
      </c:barChart>
      <c:lineChart>
        <c:grouping val="standard"/>
        <c:varyColors val="0"/>
        <c:ser>
          <c:idx val="1"/>
          <c:order val="1"/>
          <c:tx>
            <c:strRef>
              <c:f>Sheet1!$C$1</c:f>
              <c:strCache>
                <c:ptCount val="1"/>
                <c:pt idx="0">
                  <c:v>PSD Goal</c:v>
                </c:pt>
              </c:strCache>
            </c:strRef>
          </c:tx>
          <c:spPr>
            <a:ln w="38100">
              <a:solidFill>
                <a:srgbClr val="FF0000"/>
              </a:solidFill>
            </a:ln>
          </c:spPr>
          <c:marker>
            <c:symbol val="none"/>
          </c:marker>
          <c:cat>
            <c:strRef>
              <c:f>Sheet1!$A$2:$A$9</c:f>
              <c:strCache>
                <c:ptCount val="8"/>
                <c:pt idx="0">
                  <c:v>81</c:v>
                </c:pt>
                <c:pt idx="1">
                  <c:v>86</c:v>
                </c:pt>
                <c:pt idx="2">
                  <c:v>89</c:v>
                </c:pt>
                <c:pt idx="3">
                  <c:v>93</c:v>
                </c:pt>
                <c:pt idx="4">
                  <c:v>97</c:v>
                </c:pt>
                <c:pt idx="5">
                  <c:v>01</c:v>
                </c:pt>
                <c:pt idx="6">
                  <c:v>05</c:v>
                </c:pt>
                <c:pt idx="7">
                  <c:v>09</c:v>
                </c:pt>
              </c:strCache>
            </c:strRef>
          </c:cat>
          <c:val>
            <c:numRef>
              <c:f>Sheet1!$C$2:$C$9</c:f>
              <c:numCache>
                <c:formatCode>General</c:formatCode>
                <c:ptCount val="8"/>
                <c:pt idx="0">
                  <c:v>20</c:v>
                </c:pt>
                <c:pt idx="1">
                  <c:v>20</c:v>
                </c:pt>
                <c:pt idx="2">
                  <c:v>20</c:v>
                </c:pt>
                <c:pt idx="3">
                  <c:v>20</c:v>
                </c:pt>
                <c:pt idx="4">
                  <c:v>20</c:v>
                </c:pt>
                <c:pt idx="5">
                  <c:v>20</c:v>
                </c:pt>
                <c:pt idx="6">
                  <c:v>20</c:v>
                </c:pt>
                <c:pt idx="7">
                  <c:v>20</c:v>
                </c:pt>
              </c:numCache>
            </c:numRef>
          </c:val>
          <c:smooth val="0"/>
        </c:ser>
        <c:dLbls>
          <c:showLegendKey val="0"/>
          <c:showVal val="0"/>
          <c:showCatName val="0"/>
          <c:showSerName val="0"/>
          <c:showPercent val="0"/>
          <c:showBubbleSize val="0"/>
        </c:dLbls>
        <c:marker val="1"/>
        <c:smooth val="0"/>
        <c:axId val="44227200"/>
        <c:axId val="44233472"/>
      </c:lineChart>
      <c:catAx>
        <c:axId val="44227200"/>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404"/>
        </c:spPr>
        <c:txPr>
          <a:bodyPr/>
          <a:lstStyle/>
          <a:p>
            <a:pPr>
              <a:defRPr b="1"/>
            </a:pPr>
            <a:endParaRPr lang="en-US"/>
          </a:p>
        </c:txPr>
        <c:crossAx val="44233472"/>
        <c:crosses val="autoZero"/>
        <c:auto val="1"/>
        <c:lblAlgn val="ctr"/>
        <c:lblOffset val="100"/>
        <c:noMultiLvlLbl val="0"/>
      </c:catAx>
      <c:valAx>
        <c:axId val="44233472"/>
        <c:scaling>
          <c:orientation val="minMax"/>
          <c:max val="100"/>
        </c:scaling>
        <c:delete val="0"/>
        <c:axPos val="l"/>
        <c:title>
          <c:tx>
            <c:rich>
              <a:bodyPr/>
              <a:lstStyle/>
              <a:p>
                <a:pPr>
                  <a:defRPr sz="1800" b="1" i="0" u="none" strike="noStrike" baseline="0">
                    <a:solidFill>
                      <a:srgbClr val="FFFFFF"/>
                    </a:solidFill>
                    <a:latin typeface="Palatino"/>
                    <a:ea typeface="Palatino"/>
                    <a:cs typeface="Palatino"/>
                  </a:defRPr>
                </a:pPr>
                <a:r>
                  <a:rPr lang="en-US"/>
                  <a:t>Size Distribution</a:t>
                </a:r>
              </a:p>
            </c:rich>
          </c:tx>
          <c:overlay val="0"/>
        </c:title>
        <c:numFmt formatCode="General" sourceLinked="1"/>
        <c:majorTickMark val="out"/>
        <c:minorTickMark val="none"/>
        <c:tickLblPos val="nextTo"/>
        <c:spPr>
          <a:ln w="25404"/>
        </c:spPr>
        <c:txPr>
          <a:bodyPr/>
          <a:lstStyle/>
          <a:p>
            <a:pPr>
              <a:defRPr b="1"/>
            </a:pPr>
            <a:endParaRPr lang="en-US"/>
          </a:p>
        </c:txPr>
        <c:crossAx val="44227200"/>
        <c:crosses val="autoZero"/>
        <c:crossBetween val="between"/>
        <c:majorUnit val="20"/>
      </c:valAx>
      <c:spPr>
        <a:noFill/>
        <a:ln w="25402">
          <a:noFill/>
        </a:ln>
      </c:spPr>
    </c:plotArea>
    <c:legend>
      <c:legendPos val="t"/>
      <c:layout>
        <c:manualLayout>
          <c:xMode val="edge"/>
          <c:yMode val="edge"/>
          <c:x val="0.15765091863517061"/>
          <c:y val="0.10101717579220157"/>
          <c:w val="0.71129678234665117"/>
          <c:h val="7.27012129794255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10600758238555"/>
          <c:y val="4.2244932183493324E-2"/>
          <c:w val="0.79052189656848448"/>
          <c:h val="0.76926435324371856"/>
        </c:manualLayout>
      </c:layout>
      <c:barChart>
        <c:barDir val="col"/>
        <c:grouping val="clustered"/>
        <c:varyColors val="0"/>
        <c:ser>
          <c:idx val="0"/>
          <c:order val="0"/>
          <c:tx>
            <c:strRef>
              <c:f>Sheet1!$B$1</c:f>
              <c:strCache>
                <c:ptCount val="1"/>
                <c:pt idx="0">
                  <c:v>PSD</c:v>
                </c:pt>
              </c:strCache>
            </c:strRef>
          </c:tx>
          <c:spPr>
            <a:solidFill>
              <a:schemeClr val="accent5"/>
            </a:solidFill>
          </c:spPr>
          <c:invertIfNegative val="0"/>
          <c:dLbls>
            <c:txPr>
              <a:bodyPr/>
              <a:lstStyle/>
              <a:p>
                <a:pPr>
                  <a:defRPr sz="1400" b="1">
                    <a:solidFill>
                      <a:srgbClr val="1C1C1C"/>
                    </a:solidFill>
                  </a:defRPr>
                </a:pPr>
                <a:endParaRPr lang="en-US"/>
              </a:p>
            </c:txPr>
            <c:dLblPos val="inEnd"/>
            <c:showLegendKey val="0"/>
            <c:showVal val="1"/>
            <c:showCatName val="0"/>
            <c:showSerName val="0"/>
            <c:showPercent val="0"/>
            <c:showBubbleSize val="0"/>
            <c:showLeaderLines val="0"/>
          </c:dLbls>
          <c:cat>
            <c:strRef>
              <c:f>Sheet1!$A$2:$A$9</c:f>
              <c:strCache>
                <c:ptCount val="8"/>
                <c:pt idx="0">
                  <c:v>81</c:v>
                </c:pt>
                <c:pt idx="1">
                  <c:v>86</c:v>
                </c:pt>
                <c:pt idx="2">
                  <c:v>89</c:v>
                </c:pt>
                <c:pt idx="3">
                  <c:v>93</c:v>
                </c:pt>
                <c:pt idx="4">
                  <c:v>97</c:v>
                </c:pt>
                <c:pt idx="5">
                  <c:v>01</c:v>
                </c:pt>
                <c:pt idx="6">
                  <c:v>05</c:v>
                </c:pt>
                <c:pt idx="7">
                  <c:v>09</c:v>
                </c:pt>
              </c:strCache>
            </c:strRef>
          </c:cat>
          <c:val>
            <c:numRef>
              <c:f>Sheet1!$B$2:$B$9</c:f>
              <c:numCache>
                <c:formatCode>General</c:formatCode>
                <c:ptCount val="8"/>
                <c:pt idx="0">
                  <c:v>26</c:v>
                </c:pt>
                <c:pt idx="1">
                  <c:v>36</c:v>
                </c:pt>
                <c:pt idx="2">
                  <c:v>48</c:v>
                </c:pt>
                <c:pt idx="3">
                  <c:v>51</c:v>
                </c:pt>
                <c:pt idx="4">
                  <c:v>78</c:v>
                </c:pt>
                <c:pt idx="5">
                  <c:v>55</c:v>
                </c:pt>
                <c:pt idx="6">
                  <c:v>81</c:v>
                </c:pt>
                <c:pt idx="7">
                  <c:v>45</c:v>
                </c:pt>
              </c:numCache>
            </c:numRef>
          </c:val>
        </c:ser>
        <c:ser>
          <c:idx val="1"/>
          <c:order val="1"/>
          <c:tx>
            <c:strRef>
              <c:f>Sheet1!$C$1</c:f>
              <c:strCache>
                <c:ptCount val="1"/>
                <c:pt idx="0">
                  <c:v>RSD-8</c:v>
                </c:pt>
              </c:strCache>
            </c:strRef>
          </c:tx>
          <c:spPr>
            <a:solidFill>
              <a:schemeClr val="bg2"/>
            </a:solidFill>
          </c:spPr>
          <c:invertIfNegative val="0"/>
          <c:dLbls>
            <c:txPr>
              <a:bodyPr/>
              <a:lstStyle/>
              <a:p>
                <a:pPr>
                  <a:defRPr sz="1400" b="1"/>
                </a:pPr>
                <a:endParaRPr lang="en-US"/>
              </a:p>
            </c:txPr>
            <c:dLblPos val="inEnd"/>
            <c:showLegendKey val="0"/>
            <c:showVal val="1"/>
            <c:showCatName val="0"/>
            <c:showSerName val="0"/>
            <c:showPercent val="0"/>
            <c:showBubbleSize val="0"/>
            <c:showLeaderLines val="0"/>
          </c:dLbls>
          <c:cat>
            <c:strRef>
              <c:f>Sheet1!$A$2:$A$9</c:f>
              <c:strCache>
                <c:ptCount val="8"/>
                <c:pt idx="0">
                  <c:v>81</c:v>
                </c:pt>
                <c:pt idx="1">
                  <c:v>86</c:v>
                </c:pt>
                <c:pt idx="2">
                  <c:v>89</c:v>
                </c:pt>
                <c:pt idx="3">
                  <c:v>93</c:v>
                </c:pt>
                <c:pt idx="4">
                  <c:v>97</c:v>
                </c:pt>
                <c:pt idx="5">
                  <c:v>01</c:v>
                </c:pt>
                <c:pt idx="6">
                  <c:v>05</c:v>
                </c:pt>
                <c:pt idx="7">
                  <c:v>09</c:v>
                </c:pt>
              </c:strCache>
            </c:strRef>
          </c:cat>
          <c:val>
            <c:numRef>
              <c:f>Sheet1!$C$2:$C$9</c:f>
              <c:numCache>
                <c:formatCode>General</c:formatCode>
                <c:ptCount val="8"/>
                <c:pt idx="0">
                  <c:v>0</c:v>
                </c:pt>
                <c:pt idx="1">
                  <c:v>1</c:v>
                </c:pt>
                <c:pt idx="2">
                  <c:v>0</c:v>
                </c:pt>
                <c:pt idx="3">
                  <c:v>1</c:v>
                </c:pt>
                <c:pt idx="4">
                  <c:v>0</c:v>
                </c:pt>
                <c:pt idx="5">
                  <c:v>0</c:v>
                </c:pt>
                <c:pt idx="6">
                  <c:v>0</c:v>
                </c:pt>
                <c:pt idx="7">
                  <c:v>0</c:v>
                </c:pt>
              </c:numCache>
            </c:numRef>
          </c:val>
        </c:ser>
        <c:dLbls>
          <c:showLegendKey val="0"/>
          <c:showVal val="0"/>
          <c:showCatName val="0"/>
          <c:showSerName val="0"/>
          <c:showPercent val="0"/>
          <c:showBubbleSize val="0"/>
        </c:dLbls>
        <c:gapWidth val="150"/>
        <c:axId val="44296448"/>
        <c:axId val="67047808"/>
      </c:barChart>
      <c:lineChart>
        <c:grouping val="standard"/>
        <c:varyColors val="0"/>
        <c:ser>
          <c:idx val="2"/>
          <c:order val="2"/>
          <c:tx>
            <c:strRef>
              <c:f>Sheet1!$D$1</c:f>
              <c:strCache>
                <c:ptCount val="1"/>
                <c:pt idx="0">
                  <c:v>PSD Goal</c:v>
                </c:pt>
              </c:strCache>
            </c:strRef>
          </c:tx>
          <c:spPr>
            <a:ln w="38104">
              <a:solidFill>
                <a:srgbClr val="C00000"/>
              </a:solidFill>
            </a:ln>
          </c:spPr>
          <c:marker>
            <c:symbol val="none"/>
          </c:marker>
          <c:cat>
            <c:strRef>
              <c:f>Sheet1!$A$2:$A$9</c:f>
              <c:strCache>
                <c:ptCount val="8"/>
                <c:pt idx="0">
                  <c:v>81</c:v>
                </c:pt>
                <c:pt idx="1">
                  <c:v>86</c:v>
                </c:pt>
                <c:pt idx="2">
                  <c:v>89</c:v>
                </c:pt>
                <c:pt idx="3">
                  <c:v>93</c:v>
                </c:pt>
                <c:pt idx="4">
                  <c:v>97</c:v>
                </c:pt>
                <c:pt idx="5">
                  <c:v>01</c:v>
                </c:pt>
                <c:pt idx="6">
                  <c:v>05</c:v>
                </c:pt>
                <c:pt idx="7">
                  <c:v>09</c:v>
                </c:pt>
              </c:strCache>
            </c:strRef>
          </c:cat>
          <c:val>
            <c:numRef>
              <c:f>Sheet1!$D$2:$D$9</c:f>
              <c:numCache>
                <c:formatCode>General</c:formatCode>
                <c:ptCount val="8"/>
                <c:pt idx="0">
                  <c:v>60</c:v>
                </c:pt>
                <c:pt idx="1">
                  <c:v>60</c:v>
                </c:pt>
                <c:pt idx="2">
                  <c:v>60</c:v>
                </c:pt>
                <c:pt idx="3">
                  <c:v>60</c:v>
                </c:pt>
                <c:pt idx="4">
                  <c:v>60</c:v>
                </c:pt>
                <c:pt idx="5">
                  <c:v>60</c:v>
                </c:pt>
                <c:pt idx="6">
                  <c:v>60</c:v>
                </c:pt>
                <c:pt idx="7">
                  <c:v>60</c:v>
                </c:pt>
              </c:numCache>
            </c:numRef>
          </c:val>
          <c:smooth val="0"/>
        </c:ser>
        <c:ser>
          <c:idx val="3"/>
          <c:order val="3"/>
          <c:tx>
            <c:strRef>
              <c:f>Sheet1!$E$1</c:f>
              <c:strCache>
                <c:ptCount val="1"/>
                <c:pt idx="0">
                  <c:v>RSD-8 Goal</c:v>
                </c:pt>
              </c:strCache>
            </c:strRef>
          </c:tx>
          <c:spPr>
            <a:ln w="38104">
              <a:solidFill>
                <a:schemeClr val="bg2"/>
              </a:solidFill>
            </a:ln>
          </c:spPr>
          <c:marker>
            <c:symbol val="none"/>
          </c:marker>
          <c:cat>
            <c:strRef>
              <c:f>Sheet1!$A$2:$A$9</c:f>
              <c:strCache>
                <c:ptCount val="8"/>
                <c:pt idx="0">
                  <c:v>81</c:v>
                </c:pt>
                <c:pt idx="1">
                  <c:v>86</c:v>
                </c:pt>
                <c:pt idx="2">
                  <c:v>89</c:v>
                </c:pt>
                <c:pt idx="3">
                  <c:v>93</c:v>
                </c:pt>
                <c:pt idx="4">
                  <c:v>97</c:v>
                </c:pt>
                <c:pt idx="5">
                  <c:v>01</c:v>
                </c:pt>
                <c:pt idx="6">
                  <c:v>05</c:v>
                </c:pt>
                <c:pt idx="7">
                  <c:v>09</c:v>
                </c:pt>
              </c:strCache>
            </c:strRef>
          </c:cat>
          <c:val>
            <c:numRef>
              <c:f>Sheet1!$E$2:$E$9</c:f>
              <c:numCache>
                <c:formatCode>General</c:formatCode>
                <c:ptCount val="8"/>
                <c:pt idx="0">
                  <c:v>10</c:v>
                </c:pt>
                <c:pt idx="1">
                  <c:v>10</c:v>
                </c:pt>
                <c:pt idx="2">
                  <c:v>10</c:v>
                </c:pt>
                <c:pt idx="3">
                  <c:v>10</c:v>
                </c:pt>
                <c:pt idx="4">
                  <c:v>10</c:v>
                </c:pt>
                <c:pt idx="5">
                  <c:v>10</c:v>
                </c:pt>
                <c:pt idx="6">
                  <c:v>10</c:v>
                </c:pt>
                <c:pt idx="7">
                  <c:v>10</c:v>
                </c:pt>
              </c:numCache>
            </c:numRef>
          </c:val>
          <c:smooth val="0"/>
        </c:ser>
        <c:dLbls>
          <c:showLegendKey val="0"/>
          <c:showVal val="0"/>
          <c:showCatName val="0"/>
          <c:showSerName val="0"/>
          <c:showPercent val="0"/>
          <c:showBubbleSize val="0"/>
        </c:dLbls>
        <c:marker val="1"/>
        <c:smooth val="0"/>
        <c:axId val="44296448"/>
        <c:axId val="67047808"/>
      </c:lineChart>
      <c:catAx>
        <c:axId val="44296448"/>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404"/>
        </c:spPr>
        <c:txPr>
          <a:bodyPr/>
          <a:lstStyle/>
          <a:p>
            <a:pPr>
              <a:defRPr b="1"/>
            </a:pPr>
            <a:endParaRPr lang="en-US"/>
          </a:p>
        </c:txPr>
        <c:crossAx val="67047808"/>
        <c:crosses val="autoZero"/>
        <c:auto val="1"/>
        <c:lblAlgn val="ctr"/>
        <c:lblOffset val="100"/>
        <c:noMultiLvlLbl val="0"/>
      </c:catAx>
      <c:valAx>
        <c:axId val="67047808"/>
        <c:scaling>
          <c:orientation val="minMax"/>
          <c:max val="90"/>
          <c:min val="0"/>
        </c:scaling>
        <c:delete val="0"/>
        <c:axPos val="l"/>
        <c:title>
          <c:tx>
            <c:rich>
              <a:bodyPr/>
              <a:lstStyle/>
              <a:p>
                <a:pPr>
                  <a:defRPr sz="1800" b="1" i="0" u="none" strike="noStrike" baseline="0">
                    <a:solidFill>
                      <a:srgbClr val="FFFFFF"/>
                    </a:solidFill>
                    <a:latin typeface="Palatino"/>
                    <a:ea typeface="Palatino"/>
                    <a:cs typeface="Palatino"/>
                  </a:defRPr>
                </a:pPr>
                <a:r>
                  <a:rPr lang="en-US"/>
                  <a:t>Size Distribution</a:t>
                </a:r>
              </a:p>
            </c:rich>
          </c:tx>
          <c:overlay val="0"/>
        </c:title>
        <c:numFmt formatCode="General" sourceLinked="1"/>
        <c:majorTickMark val="out"/>
        <c:minorTickMark val="none"/>
        <c:tickLblPos val="nextTo"/>
        <c:spPr>
          <a:ln w="25404"/>
        </c:spPr>
        <c:txPr>
          <a:bodyPr/>
          <a:lstStyle/>
          <a:p>
            <a:pPr>
              <a:defRPr b="1"/>
            </a:pPr>
            <a:endParaRPr lang="en-US"/>
          </a:p>
        </c:txPr>
        <c:crossAx val="44296448"/>
        <c:crosses val="autoZero"/>
        <c:crossBetween val="between"/>
        <c:majorUnit val="10"/>
      </c:valAx>
      <c:spPr>
        <a:noFill/>
        <a:ln w="25402">
          <a:noFill/>
        </a:ln>
      </c:spPr>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dLbl>
              <c:idx val="0"/>
              <c:layout>
                <c:manualLayout>
                  <c:x val="0"/>
                  <c:y val="-8.4180979826834635E-3"/>
                </c:manualLayout>
              </c:layout>
              <c:dLblPos val="outEnd"/>
              <c:showLegendKey val="0"/>
              <c:showVal val="1"/>
              <c:showCatName val="0"/>
              <c:showSerName val="0"/>
              <c:showPercent val="0"/>
              <c:showBubbleSize val="0"/>
            </c:dLbl>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General</c:formatCode>
                <c:ptCount val="6"/>
                <c:pt idx="0">
                  <c:v>1.3</c:v>
                </c:pt>
                <c:pt idx="1">
                  <c:v>1</c:v>
                </c:pt>
                <c:pt idx="2">
                  <c:v>0.3</c:v>
                </c:pt>
                <c:pt idx="3">
                  <c:v>1.5</c:v>
                </c:pt>
                <c:pt idx="4">
                  <c:v>1.6</c:v>
                </c:pt>
                <c:pt idx="5">
                  <c:v>0.8</c:v>
                </c:pt>
              </c:numCache>
            </c:numRef>
          </c:val>
        </c:ser>
        <c:dLbls>
          <c:showLegendKey val="0"/>
          <c:showVal val="0"/>
          <c:showCatName val="0"/>
          <c:showSerName val="0"/>
          <c:showPercent val="0"/>
          <c:showBubbleSize val="0"/>
        </c:dLbls>
        <c:gapWidth val="150"/>
        <c:axId val="5591808"/>
        <c:axId val="5593728"/>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pt idx="0">
                  <c:v>1.5</c:v>
                </c:pt>
                <c:pt idx="1">
                  <c:v>1.5</c:v>
                </c:pt>
                <c:pt idx="2">
                  <c:v>1.5</c:v>
                </c:pt>
                <c:pt idx="3">
                  <c:v>1.5</c:v>
                </c:pt>
                <c:pt idx="4">
                  <c:v>1.5</c:v>
                </c:pt>
                <c:pt idx="5">
                  <c:v>1.5</c:v>
                </c:pt>
              </c:numCache>
            </c:numRef>
          </c:val>
          <c:smooth val="0"/>
        </c:ser>
        <c:ser>
          <c:idx val="2"/>
          <c:order val="2"/>
          <c:tx>
            <c:strRef>
              <c:f>Sheet1!$D$1</c:f>
              <c:strCache>
                <c:ptCount val="1"/>
                <c:pt idx="0">
                  <c:v>Series 3</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pt idx="0">
                  <c:v>5.75</c:v>
                </c:pt>
                <c:pt idx="1">
                  <c:v>5.75</c:v>
                </c:pt>
                <c:pt idx="2">
                  <c:v>5.75</c:v>
                </c:pt>
                <c:pt idx="3">
                  <c:v>5.75</c:v>
                </c:pt>
                <c:pt idx="4">
                  <c:v>5.75</c:v>
                </c:pt>
                <c:pt idx="5">
                  <c:v>5.75</c:v>
                </c:pt>
              </c:numCache>
            </c:numRef>
          </c:val>
          <c:smooth val="0"/>
        </c:ser>
        <c:dLbls>
          <c:showLegendKey val="0"/>
          <c:showVal val="0"/>
          <c:showCatName val="0"/>
          <c:showSerName val="0"/>
          <c:showPercent val="0"/>
          <c:showBubbleSize val="0"/>
        </c:dLbls>
        <c:marker val="1"/>
        <c:smooth val="0"/>
        <c:axId val="5591808"/>
        <c:axId val="5593728"/>
      </c:lineChart>
      <c:catAx>
        <c:axId val="5591808"/>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layout/>
          <c:overlay val="0"/>
        </c:title>
        <c:numFmt formatCode="General" sourceLinked="1"/>
        <c:majorTickMark val="out"/>
        <c:minorTickMark val="none"/>
        <c:tickLblPos val="nextTo"/>
        <c:spPr>
          <a:ln w="25404"/>
        </c:spPr>
        <c:txPr>
          <a:bodyPr/>
          <a:lstStyle/>
          <a:p>
            <a:pPr>
              <a:defRPr b="1"/>
            </a:pPr>
            <a:endParaRPr lang="en-US"/>
          </a:p>
        </c:txPr>
        <c:crossAx val="5593728"/>
        <c:crosses val="autoZero"/>
        <c:auto val="1"/>
        <c:lblAlgn val="ctr"/>
        <c:lblOffset val="100"/>
        <c:noMultiLvlLbl val="0"/>
      </c:catAx>
      <c:valAx>
        <c:axId val="5593728"/>
        <c:scaling>
          <c:orientation val="minMax"/>
          <c:max val="7"/>
        </c:scaling>
        <c:delete val="0"/>
        <c:axPos val="l"/>
        <c:title>
          <c:tx>
            <c:rich>
              <a:bodyPr/>
              <a:lstStyle/>
              <a:p>
                <a:pPr>
                  <a:defRPr sz="1800" b="1" i="0" u="none" strike="noStrike" baseline="0">
                    <a:solidFill>
                      <a:srgbClr val="FFFFFF"/>
                    </a:solidFill>
                    <a:latin typeface="Palatino"/>
                    <a:ea typeface="Palatino"/>
                    <a:cs typeface="Palatino"/>
                  </a:defRPr>
                </a:pPr>
                <a:r>
                  <a:rPr lang="en-US"/>
                  <a:t>Fish/Gillnet</a:t>
                </a:r>
              </a:p>
            </c:rich>
          </c:tx>
          <c:layout/>
          <c:overlay val="0"/>
        </c:title>
        <c:numFmt formatCode="General" sourceLinked="1"/>
        <c:majorTickMark val="out"/>
        <c:minorTickMark val="out"/>
        <c:tickLblPos val="nextTo"/>
        <c:spPr>
          <a:ln w="25404"/>
        </c:spPr>
        <c:txPr>
          <a:bodyPr/>
          <a:lstStyle/>
          <a:p>
            <a:pPr>
              <a:defRPr b="1"/>
            </a:pPr>
            <a:endParaRPr lang="en-US"/>
          </a:p>
        </c:txPr>
        <c:crossAx val="5591808"/>
        <c:crosses val="autoZero"/>
        <c:crossBetween val="between"/>
        <c:minorUnit val="1"/>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2003</c:v>
                </c:pt>
                <c:pt idx="1">
                  <c:v>2005</c:v>
                </c:pt>
                <c:pt idx="2">
                  <c:v>2007</c:v>
                </c:pt>
                <c:pt idx="3">
                  <c:v>2009</c:v>
                </c:pt>
                <c:pt idx="4">
                  <c:v>2011</c:v>
                </c:pt>
              </c:strCache>
            </c:strRef>
          </c:cat>
          <c:val>
            <c:numRef>
              <c:f>Sheet1!$B$2:$B$6</c:f>
              <c:numCache>
                <c:formatCode>0.0</c:formatCode>
                <c:ptCount val="5"/>
                <c:pt idx="0">
                  <c:v>1.8</c:v>
                </c:pt>
                <c:pt idx="1">
                  <c:v>53</c:v>
                </c:pt>
                <c:pt idx="2">
                  <c:v>5.5</c:v>
                </c:pt>
                <c:pt idx="3">
                  <c:v>3.5</c:v>
                </c:pt>
                <c:pt idx="4">
                  <c:v>12.1</c:v>
                </c:pt>
              </c:numCache>
            </c:numRef>
          </c:val>
        </c:ser>
        <c:dLbls>
          <c:showLegendKey val="0"/>
          <c:showVal val="0"/>
          <c:showCatName val="0"/>
          <c:showSerName val="0"/>
          <c:showPercent val="0"/>
          <c:showBubbleSize val="0"/>
        </c:dLbls>
        <c:gapWidth val="150"/>
        <c:axId val="5643648"/>
        <c:axId val="5666304"/>
      </c:barChart>
      <c:lineChart>
        <c:grouping val="standard"/>
        <c:varyColors val="0"/>
        <c:ser>
          <c:idx val="1"/>
          <c:order val="1"/>
          <c:tx>
            <c:strRef>
              <c:f>Sheet1!$C$1</c:f>
              <c:strCache>
                <c:ptCount val="1"/>
                <c:pt idx="0">
                  <c:v>Series 2</c:v>
                </c:pt>
              </c:strCache>
            </c:strRef>
          </c:tx>
          <c:spPr>
            <a:ln w="38100">
              <a:solidFill>
                <a:srgbClr val="FFFF00"/>
              </a:solidFill>
              <a:prstDash val="lgDash"/>
            </a:ln>
          </c:spPr>
          <c:marker>
            <c:symbol val="none"/>
          </c:marker>
          <c:cat>
            <c:strRef>
              <c:f>Sheet1!$A$2:$A$6</c:f>
              <c:strCache>
                <c:ptCount val="5"/>
                <c:pt idx="0">
                  <c:v>2003</c:v>
                </c:pt>
                <c:pt idx="1">
                  <c:v>2005</c:v>
                </c:pt>
                <c:pt idx="2">
                  <c:v>2007</c:v>
                </c:pt>
                <c:pt idx="3">
                  <c:v>2009</c:v>
                </c:pt>
                <c:pt idx="4">
                  <c:v>2011</c:v>
                </c:pt>
              </c:strCache>
            </c:strRef>
          </c:cat>
          <c:val>
            <c:numRef>
              <c:f>Sheet1!$C$2:$C$6</c:f>
              <c:numCache>
                <c:formatCode>General</c:formatCode>
                <c:ptCount val="5"/>
                <c:pt idx="0">
                  <c:v>20</c:v>
                </c:pt>
                <c:pt idx="1">
                  <c:v>20</c:v>
                </c:pt>
                <c:pt idx="2">
                  <c:v>20</c:v>
                </c:pt>
                <c:pt idx="3">
                  <c:v>20</c:v>
                </c:pt>
                <c:pt idx="4">
                  <c:v>20</c:v>
                </c:pt>
              </c:numCache>
            </c:numRef>
          </c:val>
          <c:smooth val="0"/>
        </c:ser>
        <c:ser>
          <c:idx val="2"/>
          <c:order val="2"/>
          <c:tx>
            <c:strRef>
              <c:f>Sheet1!$D$1</c:f>
              <c:strCache>
                <c:ptCount val="1"/>
                <c:pt idx="0">
                  <c:v>Series 3</c:v>
                </c:pt>
              </c:strCache>
            </c:strRef>
          </c:tx>
          <c:spPr>
            <a:ln w="38100">
              <a:solidFill>
                <a:srgbClr val="FFFF00"/>
              </a:solidFill>
              <a:prstDash val="lgDash"/>
            </a:ln>
          </c:spPr>
          <c:marker>
            <c:symbol val="none"/>
          </c:marker>
          <c:cat>
            <c:strRef>
              <c:f>Sheet1!$A$2:$A$6</c:f>
              <c:strCache>
                <c:ptCount val="5"/>
                <c:pt idx="0">
                  <c:v>2003</c:v>
                </c:pt>
                <c:pt idx="1">
                  <c:v>2005</c:v>
                </c:pt>
                <c:pt idx="2">
                  <c:v>2007</c:v>
                </c:pt>
                <c:pt idx="3">
                  <c:v>2009</c:v>
                </c:pt>
                <c:pt idx="4">
                  <c:v>2011</c:v>
                </c:pt>
              </c:strCache>
            </c:strRef>
          </c:cat>
          <c:val>
            <c:numRef>
              <c:f>Sheet1!$D$2:$D$6</c:f>
              <c:numCache>
                <c:formatCode>General</c:formatCode>
                <c:ptCount val="5"/>
                <c:pt idx="0">
                  <c:v>50</c:v>
                </c:pt>
                <c:pt idx="1">
                  <c:v>50</c:v>
                </c:pt>
                <c:pt idx="2">
                  <c:v>50</c:v>
                </c:pt>
                <c:pt idx="3">
                  <c:v>50</c:v>
                </c:pt>
                <c:pt idx="4">
                  <c:v>50</c:v>
                </c:pt>
              </c:numCache>
            </c:numRef>
          </c:val>
          <c:smooth val="0"/>
        </c:ser>
        <c:dLbls>
          <c:showLegendKey val="0"/>
          <c:showVal val="0"/>
          <c:showCatName val="0"/>
          <c:showSerName val="0"/>
          <c:showPercent val="0"/>
          <c:showBubbleSize val="0"/>
        </c:dLbls>
        <c:marker val="1"/>
        <c:smooth val="0"/>
        <c:axId val="5643648"/>
        <c:axId val="5666304"/>
      </c:lineChart>
      <c:catAx>
        <c:axId val="5643648"/>
        <c:scaling>
          <c:orientation val="minMax"/>
        </c:scaling>
        <c:delete val="0"/>
        <c:axPos val="b"/>
        <c:title>
          <c:tx>
            <c:rich>
              <a:bodyPr/>
              <a:lstStyle/>
              <a:p>
                <a:pPr>
                  <a:defRPr>
                    <a:solidFill>
                      <a:srgbClr val="C00000"/>
                    </a:solidFill>
                  </a:defRPr>
                </a:pPr>
                <a:r>
                  <a:rPr lang="en-US" dirty="0" smtClean="0">
                    <a:solidFill>
                      <a:srgbClr val="C00000"/>
                    </a:solidFill>
                  </a:rPr>
                  <a:t>Year Class</a:t>
                </a:r>
                <a:endParaRPr lang="en-US" dirty="0">
                  <a:solidFill>
                    <a:srgbClr val="C00000"/>
                  </a:solidFill>
                </a:endParaRPr>
              </a:p>
            </c:rich>
          </c:tx>
          <c:layout/>
          <c:overlay val="0"/>
        </c:title>
        <c:majorTickMark val="out"/>
        <c:minorTickMark val="none"/>
        <c:tickLblPos val="nextTo"/>
        <c:spPr>
          <a:ln w="25400">
            <a:solidFill>
              <a:srgbClr val="C00000"/>
            </a:solidFill>
          </a:ln>
        </c:spPr>
        <c:txPr>
          <a:bodyPr/>
          <a:lstStyle/>
          <a:p>
            <a:pPr>
              <a:defRPr b="1">
                <a:solidFill>
                  <a:srgbClr val="C00000"/>
                </a:solidFill>
              </a:defRPr>
            </a:pPr>
            <a:endParaRPr lang="en-US"/>
          </a:p>
        </c:txPr>
        <c:crossAx val="5666304"/>
        <c:crosses val="autoZero"/>
        <c:auto val="1"/>
        <c:lblAlgn val="ctr"/>
        <c:lblOffset val="100"/>
        <c:noMultiLvlLbl val="0"/>
      </c:catAx>
      <c:valAx>
        <c:axId val="5666304"/>
        <c:scaling>
          <c:orientation val="minMax"/>
        </c:scaling>
        <c:delete val="0"/>
        <c:axPos val="l"/>
        <c:title>
          <c:tx>
            <c:rich>
              <a:bodyPr rot="-5400000" vert="horz"/>
              <a:lstStyle/>
              <a:p>
                <a:pPr>
                  <a:defRPr>
                    <a:solidFill>
                      <a:srgbClr val="C00000"/>
                    </a:solidFill>
                  </a:defRPr>
                </a:pPr>
                <a:r>
                  <a:rPr lang="en-US" dirty="0" smtClean="0">
                    <a:solidFill>
                      <a:srgbClr val="C00000"/>
                    </a:solidFill>
                  </a:rPr>
                  <a:t>Number/hour</a:t>
                </a:r>
                <a:endParaRPr lang="en-US" dirty="0">
                  <a:solidFill>
                    <a:srgbClr val="C00000"/>
                  </a:solidFill>
                </a:endParaRPr>
              </a:p>
            </c:rich>
          </c:tx>
          <c:layout/>
          <c:overlay val="0"/>
        </c:title>
        <c:numFmt formatCode="0" sourceLinked="0"/>
        <c:majorTickMark val="out"/>
        <c:minorTickMark val="out"/>
        <c:tickLblPos val="nextTo"/>
        <c:spPr>
          <a:ln w="25400">
            <a:solidFill>
              <a:srgbClr val="C00000"/>
            </a:solidFill>
          </a:ln>
        </c:spPr>
        <c:txPr>
          <a:bodyPr/>
          <a:lstStyle/>
          <a:p>
            <a:pPr>
              <a:defRPr b="1">
                <a:solidFill>
                  <a:srgbClr val="C00000"/>
                </a:solidFill>
              </a:defRPr>
            </a:pPr>
            <a:endParaRPr lang="en-US"/>
          </a:p>
        </c:txPr>
        <c:crossAx val="5643648"/>
        <c:crosses val="autoZero"/>
        <c:crossBetween val="between"/>
        <c:minorUnit val="1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General</c:formatCode>
                <c:ptCount val="6"/>
                <c:pt idx="0">
                  <c:v>5.3</c:v>
                </c:pt>
                <c:pt idx="1">
                  <c:v>8.3000000000000007</c:v>
                </c:pt>
                <c:pt idx="2">
                  <c:v>10.7</c:v>
                </c:pt>
                <c:pt idx="3">
                  <c:v>19.2</c:v>
                </c:pt>
                <c:pt idx="4">
                  <c:v>18.2</c:v>
                </c:pt>
                <c:pt idx="5">
                  <c:v>16.7</c:v>
                </c:pt>
              </c:numCache>
            </c:numRef>
          </c:val>
        </c:ser>
        <c:dLbls>
          <c:showLegendKey val="0"/>
          <c:showVal val="0"/>
          <c:showCatName val="0"/>
          <c:showSerName val="0"/>
          <c:showPercent val="0"/>
          <c:showBubbleSize val="0"/>
        </c:dLbls>
        <c:gapWidth val="150"/>
        <c:axId val="5764608"/>
        <c:axId val="5766528"/>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pt idx="0">
                  <c:v>4.5999999999999996</c:v>
                </c:pt>
                <c:pt idx="1">
                  <c:v>4.5999999999999996</c:v>
                </c:pt>
                <c:pt idx="2">
                  <c:v>4.5999999999999996</c:v>
                </c:pt>
                <c:pt idx="3">
                  <c:v>4.5999999999999996</c:v>
                </c:pt>
                <c:pt idx="4">
                  <c:v>4.5999999999999996</c:v>
                </c:pt>
                <c:pt idx="5">
                  <c:v>4.5999999999999996</c:v>
                </c:pt>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pt idx="0">
                  <c:v>11.6</c:v>
                </c:pt>
                <c:pt idx="1">
                  <c:v>11.6</c:v>
                </c:pt>
                <c:pt idx="2">
                  <c:v>11.6</c:v>
                </c:pt>
                <c:pt idx="3">
                  <c:v>11.6</c:v>
                </c:pt>
                <c:pt idx="4">
                  <c:v>11.6</c:v>
                </c:pt>
                <c:pt idx="5">
                  <c:v>11.6</c:v>
                </c:pt>
              </c:numCache>
            </c:numRef>
          </c:val>
          <c:smooth val="0"/>
        </c:ser>
        <c:dLbls>
          <c:showLegendKey val="0"/>
          <c:showVal val="0"/>
          <c:showCatName val="0"/>
          <c:showSerName val="0"/>
          <c:showPercent val="0"/>
          <c:showBubbleSize val="0"/>
        </c:dLbls>
        <c:marker val="1"/>
        <c:smooth val="0"/>
        <c:axId val="5764608"/>
        <c:axId val="5766528"/>
      </c:lineChart>
      <c:catAx>
        <c:axId val="5764608"/>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layout/>
          <c:overlay val="0"/>
        </c:title>
        <c:numFmt formatCode="General" sourceLinked="1"/>
        <c:majorTickMark val="out"/>
        <c:minorTickMark val="none"/>
        <c:tickLblPos val="nextTo"/>
        <c:spPr>
          <a:ln w="25404"/>
        </c:spPr>
        <c:txPr>
          <a:bodyPr/>
          <a:lstStyle/>
          <a:p>
            <a:pPr>
              <a:defRPr b="1"/>
            </a:pPr>
            <a:endParaRPr lang="en-US"/>
          </a:p>
        </c:txPr>
        <c:crossAx val="5766528"/>
        <c:crosses val="autoZero"/>
        <c:auto val="1"/>
        <c:lblAlgn val="ctr"/>
        <c:lblOffset val="100"/>
        <c:noMultiLvlLbl val="0"/>
      </c:catAx>
      <c:valAx>
        <c:axId val="5766528"/>
        <c:scaling>
          <c:orientation val="minMax"/>
          <c:max val="21"/>
          <c:min val="0"/>
        </c:scaling>
        <c:delete val="0"/>
        <c:axPos val="l"/>
        <c:title>
          <c:tx>
            <c:rich>
              <a:bodyPr/>
              <a:lstStyle/>
              <a:p>
                <a:pPr>
                  <a:defRPr sz="1800" b="1" i="0" u="none" strike="noStrike" baseline="0">
                    <a:solidFill>
                      <a:srgbClr val="FFFFFF"/>
                    </a:solidFill>
                    <a:latin typeface="Palatino"/>
                    <a:ea typeface="Palatino"/>
                    <a:cs typeface="Palatino"/>
                  </a:defRPr>
                </a:pPr>
                <a:r>
                  <a:rPr lang="en-US"/>
                  <a:t>Fish/Gillnet</a:t>
                </a:r>
              </a:p>
            </c:rich>
          </c:tx>
          <c:layout/>
          <c:overlay val="0"/>
        </c:title>
        <c:numFmt formatCode="General" sourceLinked="1"/>
        <c:majorTickMark val="out"/>
        <c:minorTickMark val="none"/>
        <c:tickLblPos val="nextTo"/>
        <c:spPr>
          <a:ln w="25404"/>
        </c:spPr>
        <c:txPr>
          <a:bodyPr/>
          <a:lstStyle/>
          <a:p>
            <a:pPr>
              <a:defRPr b="1"/>
            </a:pPr>
            <a:endParaRPr lang="en-US"/>
          </a:p>
        </c:txPr>
        <c:crossAx val="5764608"/>
        <c:crosses val="autoZero"/>
        <c:crossBetween val="between"/>
        <c:majorUnit val="3"/>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solidFill>
                <a:schemeClr val="accent1"/>
              </a:solidFill>
            </a:ln>
          </c:spPr>
          <c:invertIfNegative val="0"/>
          <c:cat>
            <c:numRef>
              <c:f>Sheet1!$A$2:$A$19</c:f>
              <c:numCache>
                <c:formatCode>General</c:formatCode>
                <c:ptCount val="1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numCache>
            </c:numRef>
          </c:cat>
          <c:val>
            <c:numRef>
              <c:f>Sheet1!$B$2:$B$19</c:f>
              <c:numCache>
                <c:formatCode>General</c:formatCode>
                <c:ptCount val="18"/>
                <c:pt idx="0">
                  <c:v>4</c:v>
                </c:pt>
                <c:pt idx="1">
                  <c:v>7</c:v>
                </c:pt>
                <c:pt idx="2">
                  <c:v>11</c:v>
                </c:pt>
                <c:pt idx="3">
                  <c:v>16</c:v>
                </c:pt>
                <c:pt idx="4">
                  <c:v>16</c:v>
                </c:pt>
                <c:pt idx="5">
                  <c:v>12</c:v>
                </c:pt>
                <c:pt idx="6">
                  <c:v>7</c:v>
                </c:pt>
                <c:pt idx="7">
                  <c:v>8</c:v>
                </c:pt>
                <c:pt idx="8">
                  <c:v>3</c:v>
                </c:pt>
                <c:pt idx="9">
                  <c:v>5</c:v>
                </c:pt>
                <c:pt idx="10">
                  <c:v>3</c:v>
                </c:pt>
                <c:pt idx="11">
                  <c:v>5</c:v>
                </c:pt>
                <c:pt idx="12">
                  <c:v>1</c:v>
                </c:pt>
                <c:pt idx="13">
                  <c:v>1</c:v>
                </c:pt>
                <c:pt idx="16">
                  <c:v>1</c:v>
                </c:pt>
              </c:numCache>
            </c:numRef>
          </c:val>
        </c:ser>
        <c:dLbls>
          <c:showLegendKey val="0"/>
          <c:showVal val="0"/>
          <c:showCatName val="0"/>
          <c:showSerName val="0"/>
          <c:showPercent val="0"/>
          <c:showBubbleSize val="0"/>
        </c:dLbls>
        <c:gapWidth val="150"/>
        <c:axId val="38466688"/>
        <c:axId val="38551552"/>
      </c:barChart>
      <c:catAx>
        <c:axId val="38466688"/>
        <c:scaling>
          <c:orientation val="minMax"/>
        </c:scaling>
        <c:delete val="0"/>
        <c:axPos val="b"/>
        <c:title>
          <c:tx>
            <c:rich>
              <a:bodyPr/>
              <a:lstStyle/>
              <a:p>
                <a:pPr>
                  <a:defRPr/>
                </a:pPr>
                <a:r>
                  <a:rPr lang="en-US" dirty="0" smtClean="0"/>
                  <a:t>Length Group</a:t>
                </a:r>
                <a:r>
                  <a:rPr lang="en-US" baseline="0" dirty="0" smtClean="0"/>
                  <a:t> (in)</a:t>
                </a:r>
                <a:endParaRPr lang="en-US" dirty="0"/>
              </a:p>
            </c:rich>
          </c:tx>
          <c:overlay val="0"/>
        </c:title>
        <c:numFmt formatCode="General" sourceLinked="1"/>
        <c:majorTickMark val="out"/>
        <c:minorTickMark val="none"/>
        <c:tickLblPos val="nextTo"/>
        <c:txPr>
          <a:bodyPr/>
          <a:lstStyle/>
          <a:p>
            <a:pPr>
              <a:defRPr b="1"/>
            </a:pPr>
            <a:endParaRPr lang="en-US"/>
          </a:p>
        </c:txPr>
        <c:crossAx val="38551552"/>
        <c:crosses val="autoZero"/>
        <c:auto val="1"/>
        <c:lblAlgn val="ctr"/>
        <c:lblOffset val="100"/>
        <c:noMultiLvlLbl val="0"/>
      </c:catAx>
      <c:valAx>
        <c:axId val="38551552"/>
        <c:scaling>
          <c:orientation val="minMax"/>
        </c:scaling>
        <c:delete val="0"/>
        <c:axPos val="l"/>
        <c:title>
          <c:tx>
            <c:rich>
              <a:bodyPr rot="-5400000" vert="horz"/>
              <a:lstStyle/>
              <a:p>
                <a:pPr>
                  <a:defRPr/>
                </a:pPr>
                <a:r>
                  <a:rPr lang="en-US" dirty="0" smtClean="0"/>
                  <a:t>Number (N)</a:t>
                </a:r>
                <a:endParaRPr lang="en-US" dirty="0"/>
              </a:p>
            </c:rich>
          </c:tx>
          <c:overlay val="0"/>
        </c:title>
        <c:numFmt formatCode="General" sourceLinked="1"/>
        <c:majorTickMark val="out"/>
        <c:minorTickMark val="none"/>
        <c:tickLblPos val="nextTo"/>
        <c:txPr>
          <a:bodyPr/>
          <a:lstStyle/>
          <a:p>
            <a:pPr>
              <a:defRPr b="1"/>
            </a:pPr>
            <a:endParaRPr lang="en-US"/>
          </a:p>
        </c:txPr>
        <c:crossAx val="384666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10600758238555"/>
          <c:y val="4.2244932183493324E-2"/>
          <c:w val="0.79052189656848448"/>
          <c:h val="0.76926435324371856"/>
        </c:manualLayout>
      </c:layout>
      <c:barChart>
        <c:barDir val="col"/>
        <c:grouping val="clustered"/>
        <c:varyColors val="0"/>
        <c:ser>
          <c:idx val="0"/>
          <c:order val="0"/>
          <c:tx>
            <c:strRef>
              <c:f>Sheet1!$B$1</c:f>
              <c:strCache>
                <c:ptCount val="1"/>
                <c:pt idx="0">
                  <c:v>PSD</c:v>
                </c:pt>
              </c:strCache>
            </c:strRef>
          </c:tx>
          <c:spPr>
            <a:solidFill>
              <a:schemeClr val="tx1"/>
            </a:solidFill>
          </c:spPr>
          <c:invertIfNegative val="0"/>
          <c:dLbls>
            <c:txPr>
              <a:bodyPr/>
              <a:lstStyle/>
              <a:p>
                <a:pPr>
                  <a:defRPr sz="1400" b="1">
                    <a:solidFill>
                      <a:schemeClr val="accent1"/>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General</c:formatCode>
                <c:ptCount val="6"/>
                <c:pt idx="0">
                  <c:v>35</c:v>
                </c:pt>
                <c:pt idx="1">
                  <c:v>68</c:v>
                </c:pt>
                <c:pt idx="2">
                  <c:v>75</c:v>
                </c:pt>
                <c:pt idx="3">
                  <c:v>50</c:v>
                </c:pt>
                <c:pt idx="4">
                  <c:v>54</c:v>
                </c:pt>
                <c:pt idx="5">
                  <c:v>78</c:v>
                </c:pt>
              </c:numCache>
            </c:numRef>
          </c:val>
        </c:ser>
        <c:ser>
          <c:idx val="1"/>
          <c:order val="1"/>
          <c:tx>
            <c:strRef>
              <c:f>Sheet1!$C$1</c:f>
              <c:strCache>
                <c:ptCount val="1"/>
                <c:pt idx="0">
                  <c:v>RSD-28</c:v>
                </c:pt>
              </c:strCache>
            </c:strRef>
          </c:tx>
          <c:spPr>
            <a:solidFill>
              <a:schemeClr val="bg2"/>
            </a:solidFill>
          </c:spPr>
          <c:invertIfNegative val="0"/>
          <c:dLbls>
            <c:txPr>
              <a:bodyPr/>
              <a:lstStyle/>
              <a:p>
                <a:pPr>
                  <a:defRPr sz="1400" b="1"/>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Sheet1!$C$2:$C$7</c:f>
              <c:numCache>
                <c:formatCode>General</c:formatCode>
                <c:ptCount val="6"/>
                <c:pt idx="0">
                  <c:v>12</c:v>
                </c:pt>
                <c:pt idx="1">
                  <c:v>14</c:v>
                </c:pt>
                <c:pt idx="2">
                  <c:v>3</c:v>
                </c:pt>
                <c:pt idx="3">
                  <c:v>3</c:v>
                </c:pt>
                <c:pt idx="4">
                  <c:v>6</c:v>
                </c:pt>
                <c:pt idx="5">
                  <c:v>11</c:v>
                </c:pt>
              </c:numCache>
            </c:numRef>
          </c:val>
        </c:ser>
        <c:dLbls>
          <c:showLegendKey val="0"/>
          <c:showVal val="0"/>
          <c:showCatName val="0"/>
          <c:showSerName val="0"/>
          <c:showPercent val="0"/>
          <c:showBubbleSize val="0"/>
        </c:dLbls>
        <c:gapWidth val="150"/>
        <c:axId val="38907264"/>
        <c:axId val="38922112"/>
      </c:barChart>
      <c:lineChart>
        <c:grouping val="standard"/>
        <c:varyColors val="0"/>
        <c:ser>
          <c:idx val="2"/>
          <c:order val="2"/>
          <c:tx>
            <c:strRef>
              <c:f>Sheet1!$D$1</c:f>
              <c:strCache>
                <c:ptCount val="1"/>
                <c:pt idx="0">
                  <c:v>PSD Goal</c:v>
                </c:pt>
              </c:strCache>
            </c:strRef>
          </c:tx>
          <c:spPr>
            <a:ln w="38104">
              <a:solidFill>
                <a:srgbClr val="C00000"/>
              </a:solidFill>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pt idx="0">
                  <c:v>50</c:v>
                </c:pt>
                <c:pt idx="1">
                  <c:v>50</c:v>
                </c:pt>
                <c:pt idx="2">
                  <c:v>50</c:v>
                </c:pt>
                <c:pt idx="3">
                  <c:v>50</c:v>
                </c:pt>
                <c:pt idx="4">
                  <c:v>50</c:v>
                </c:pt>
                <c:pt idx="5">
                  <c:v>50</c:v>
                </c:pt>
              </c:numCache>
            </c:numRef>
          </c:val>
          <c:smooth val="0"/>
        </c:ser>
        <c:ser>
          <c:idx val="3"/>
          <c:order val="3"/>
          <c:tx>
            <c:strRef>
              <c:f>Sheet1!$E$1</c:f>
              <c:strCache>
                <c:ptCount val="1"/>
                <c:pt idx="0">
                  <c:v>RSD-28 Goal</c:v>
                </c:pt>
              </c:strCache>
            </c:strRef>
          </c:tx>
          <c:spPr>
            <a:ln w="38104">
              <a:solidFill>
                <a:schemeClr val="bg2"/>
              </a:solidFill>
            </a:ln>
          </c:spPr>
          <c:marker>
            <c:symbol val="none"/>
          </c:marker>
          <c:cat>
            <c:strRef>
              <c:f>Sheet1!$A$2:$A$7</c:f>
              <c:strCache>
                <c:ptCount val="6"/>
                <c:pt idx="0">
                  <c:v>80</c:v>
                </c:pt>
                <c:pt idx="1">
                  <c:v>85</c:v>
                </c:pt>
                <c:pt idx="2">
                  <c:v>90</c:v>
                </c:pt>
                <c:pt idx="3">
                  <c:v>95</c:v>
                </c:pt>
                <c:pt idx="4">
                  <c:v>03</c:v>
                </c:pt>
                <c:pt idx="5">
                  <c:v>13</c:v>
                </c:pt>
              </c:strCache>
            </c:strRef>
          </c:cat>
          <c:val>
            <c:numRef>
              <c:f>Sheet1!$E$2:$E$7</c:f>
              <c:numCache>
                <c:formatCode>General</c:formatCode>
                <c:ptCount val="6"/>
                <c:pt idx="0">
                  <c:v>10</c:v>
                </c:pt>
                <c:pt idx="1">
                  <c:v>10</c:v>
                </c:pt>
                <c:pt idx="2">
                  <c:v>10</c:v>
                </c:pt>
                <c:pt idx="3">
                  <c:v>10</c:v>
                </c:pt>
                <c:pt idx="4">
                  <c:v>10</c:v>
                </c:pt>
                <c:pt idx="5">
                  <c:v>10</c:v>
                </c:pt>
              </c:numCache>
            </c:numRef>
          </c:val>
          <c:smooth val="0"/>
        </c:ser>
        <c:dLbls>
          <c:showLegendKey val="0"/>
          <c:showVal val="0"/>
          <c:showCatName val="0"/>
          <c:showSerName val="0"/>
          <c:showPercent val="0"/>
          <c:showBubbleSize val="0"/>
        </c:dLbls>
        <c:marker val="1"/>
        <c:smooth val="0"/>
        <c:axId val="38907264"/>
        <c:axId val="38922112"/>
      </c:lineChart>
      <c:catAx>
        <c:axId val="38907264"/>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404"/>
        </c:spPr>
        <c:txPr>
          <a:bodyPr/>
          <a:lstStyle/>
          <a:p>
            <a:pPr>
              <a:defRPr b="1"/>
            </a:pPr>
            <a:endParaRPr lang="en-US"/>
          </a:p>
        </c:txPr>
        <c:crossAx val="38922112"/>
        <c:crosses val="autoZero"/>
        <c:auto val="1"/>
        <c:lblAlgn val="ctr"/>
        <c:lblOffset val="100"/>
        <c:noMultiLvlLbl val="0"/>
      </c:catAx>
      <c:valAx>
        <c:axId val="38922112"/>
        <c:scaling>
          <c:orientation val="minMax"/>
          <c:max val="100"/>
        </c:scaling>
        <c:delete val="0"/>
        <c:axPos val="l"/>
        <c:title>
          <c:tx>
            <c:rich>
              <a:bodyPr/>
              <a:lstStyle/>
              <a:p>
                <a:pPr>
                  <a:defRPr sz="1800" b="1" i="0" u="none" strike="noStrike" baseline="0">
                    <a:solidFill>
                      <a:srgbClr val="FFFFFF"/>
                    </a:solidFill>
                    <a:latin typeface="Palatino"/>
                    <a:ea typeface="Palatino"/>
                    <a:cs typeface="Palatino"/>
                  </a:defRPr>
                </a:pPr>
                <a:r>
                  <a:rPr lang="en-US"/>
                  <a:t>Size Distribution</a:t>
                </a:r>
              </a:p>
            </c:rich>
          </c:tx>
          <c:overlay val="0"/>
        </c:title>
        <c:numFmt formatCode="General" sourceLinked="1"/>
        <c:majorTickMark val="out"/>
        <c:minorTickMark val="none"/>
        <c:tickLblPos val="nextTo"/>
        <c:spPr>
          <a:ln w="25404"/>
        </c:spPr>
        <c:txPr>
          <a:bodyPr/>
          <a:lstStyle/>
          <a:p>
            <a:pPr>
              <a:defRPr b="1"/>
            </a:pPr>
            <a:endParaRPr lang="en-US"/>
          </a:p>
        </c:txPr>
        <c:crossAx val="38907264"/>
        <c:crosses val="autoZero"/>
        <c:crossBetween val="between"/>
        <c:majorUnit val="20"/>
      </c:valAx>
      <c:spPr>
        <a:noFill/>
        <a:ln w="25402">
          <a:noFill/>
        </a:ln>
      </c:spPr>
    </c:plotArea>
    <c:legend>
      <c:legendPos val="t"/>
      <c:layout>
        <c:manualLayout>
          <c:xMode val="edge"/>
          <c:yMode val="edge"/>
          <c:x val="0.15765091863517061"/>
          <c:y val="0.10101717579220157"/>
          <c:w val="0.71129678234665117"/>
          <c:h val="7.27012129794255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General</c:formatCode>
                <c:ptCount val="6"/>
                <c:pt idx="0">
                  <c:v>0</c:v>
                </c:pt>
                <c:pt idx="1">
                  <c:v>0</c:v>
                </c:pt>
                <c:pt idx="2">
                  <c:v>0</c:v>
                </c:pt>
                <c:pt idx="3">
                  <c:v>0</c:v>
                </c:pt>
                <c:pt idx="4">
                  <c:v>0.2</c:v>
                </c:pt>
                <c:pt idx="5">
                  <c:v>28.2</c:v>
                </c:pt>
              </c:numCache>
            </c:numRef>
          </c:val>
        </c:ser>
        <c:dLbls>
          <c:showLegendKey val="0"/>
          <c:showVal val="0"/>
          <c:showCatName val="0"/>
          <c:showSerName val="0"/>
          <c:showPercent val="0"/>
          <c:showBubbleSize val="0"/>
        </c:dLbls>
        <c:gapWidth val="150"/>
        <c:axId val="42681472"/>
        <c:axId val="42683392"/>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numCache>
            </c:numRef>
          </c:val>
          <c:smooth val="0"/>
        </c:ser>
        <c:dLbls>
          <c:showLegendKey val="0"/>
          <c:showVal val="0"/>
          <c:showCatName val="0"/>
          <c:showSerName val="0"/>
          <c:showPercent val="0"/>
          <c:showBubbleSize val="0"/>
        </c:dLbls>
        <c:marker val="1"/>
        <c:smooth val="0"/>
        <c:axId val="42681472"/>
        <c:axId val="42683392"/>
      </c:lineChart>
      <c:catAx>
        <c:axId val="42681472"/>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overlay val="0"/>
        </c:title>
        <c:numFmt formatCode="General" sourceLinked="1"/>
        <c:majorTickMark val="out"/>
        <c:minorTickMark val="none"/>
        <c:tickLblPos val="nextTo"/>
        <c:spPr>
          <a:ln w="25404"/>
        </c:spPr>
        <c:txPr>
          <a:bodyPr/>
          <a:lstStyle/>
          <a:p>
            <a:pPr>
              <a:defRPr b="1"/>
            </a:pPr>
            <a:endParaRPr lang="en-US"/>
          </a:p>
        </c:txPr>
        <c:crossAx val="42683392"/>
        <c:crosses val="autoZero"/>
        <c:auto val="1"/>
        <c:lblAlgn val="ctr"/>
        <c:lblOffset val="100"/>
        <c:noMultiLvlLbl val="0"/>
      </c:catAx>
      <c:valAx>
        <c:axId val="42683392"/>
        <c:scaling>
          <c:orientation val="minMax"/>
          <c:max val="35"/>
          <c:min val="0"/>
        </c:scaling>
        <c:delete val="0"/>
        <c:axPos val="l"/>
        <c:title>
          <c:tx>
            <c:rich>
              <a:bodyPr/>
              <a:lstStyle/>
              <a:p>
                <a:pPr>
                  <a:defRPr sz="1800" b="1" i="0" u="none" strike="noStrike" baseline="0">
                    <a:solidFill>
                      <a:srgbClr val="FFFFFF"/>
                    </a:solidFill>
                    <a:latin typeface="Palatino"/>
                    <a:ea typeface="Palatino"/>
                    <a:cs typeface="Palatino"/>
                  </a:defRPr>
                </a:pPr>
                <a:r>
                  <a:rPr lang="en-US"/>
                  <a:t>Fish/Gillnet</a:t>
                </a:r>
              </a:p>
            </c:rich>
          </c:tx>
          <c:overlay val="0"/>
        </c:title>
        <c:numFmt formatCode="General" sourceLinked="1"/>
        <c:majorTickMark val="out"/>
        <c:minorTickMark val="none"/>
        <c:tickLblPos val="nextTo"/>
        <c:spPr>
          <a:ln w="25404"/>
        </c:spPr>
        <c:txPr>
          <a:bodyPr/>
          <a:lstStyle/>
          <a:p>
            <a:pPr>
              <a:defRPr b="1"/>
            </a:pPr>
            <a:endParaRPr lang="en-US"/>
          </a:p>
        </c:txPr>
        <c:crossAx val="42681472"/>
        <c:crosses val="autoZero"/>
        <c:crossBetween val="between"/>
        <c:majorUnit val="5"/>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solidFill>
                <a:schemeClr val="accent1"/>
              </a:solidFill>
            </a:ln>
          </c:spPr>
          <c:invertIfNegative val="0"/>
          <c:cat>
            <c:numRef>
              <c:f>Sheet1!$A$2:$A$14</c:f>
              <c:numCache>
                <c:formatCode>General</c:formatCode>
                <c:ptCount val="13"/>
                <c:pt idx="0">
                  <c:v>15</c:v>
                </c:pt>
                <c:pt idx="1">
                  <c:v>16</c:v>
                </c:pt>
                <c:pt idx="2">
                  <c:v>17</c:v>
                </c:pt>
                <c:pt idx="3">
                  <c:v>18</c:v>
                </c:pt>
                <c:pt idx="4">
                  <c:v>19</c:v>
                </c:pt>
                <c:pt idx="5">
                  <c:v>20</c:v>
                </c:pt>
                <c:pt idx="6">
                  <c:v>21</c:v>
                </c:pt>
                <c:pt idx="7">
                  <c:v>22</c:v>
                </c:pt>
                <c:pt idx="8">
                  <c:v>23</c:v>
                </c:pt>
                <c:pt idx="9">
                  <c:v>24</c:v>
                </c:pt>
                <c:pt idx="10">
                  <c:v>25</c:v>
                </c:pt>
                <c:pt idx="11">
                  <c:v>26</c:v>
                </c:pt>
                <c:pt idx="12">
                  <c:v>27</c:v>
                </c:pt>
              </c:numCache>
            </c:numRef>
          </c:cat>
          <c:val>
            <c:numRef>
              <c:f>Sheet1!$B$2:$B$14</c:f>
              <c:numCache>
                <c:formatCode>General</c:formatCode>
                <c:ptCount val="13"/>
                <c:pt idx="0">
                  <c:v>3</c:v>
                </c:pt>
                <c:pt idx="1">
                  <c:v>10</c:v>
                </c:pt>
                <c:pt idx="2">
                  <c:v>56</c:v>
                </c:pt>
                <c:pt idx="3">
                  <c:v>56</c:v>
                </c:pt>
                <c:pt idx="4">
                  <c:v>49</c:v>
                </c:pt>
                <c:pt idx="5">
                  <c:v>23</c:v>
                </c:pt>
                <c:pt idx="6">
                  <c:v>13</c:v>
                </c:pt>
                <c:pt idx="7">
                  <c:v>7</c:v>
                </c:pt>
                <c:pt idx="8">
                  <c:v>5</c:v>
                </c:pt>
                <c:pt idx="9">
                  <c:v>1</c:v>
                </c:pt>
                <c:pt idx="10">
                  <c:v>4</c:v>
                </c:pt>
                <c:pt idx="11">
                  <c:v>0</c:v>
                </c:pt>
                <c:pt idx="12">
                  <c:v>1</c:v>
                </c:pt>
              </c:numCache>
            </c:numRef>
          </c:val>
        </c:ser>
        <c:dLbls>
          <c:showLegendKey val="0"/>
          <c:showVal val="0"/>
          <c:showCatName val="0"/>
          <c:showSerName val="0"/>
          <c:showPercent val="0"/>
          <c:showBubbleSize val="0"/>
        </c:dLbls>
        <c:gapWidth val="150"/>
        <c:axId val="42713856"/>
        <c:axId val="42715776"/>
      </c:barChart>
      <c:catAx>
        <c:axId val="42713856"/>
        <c:scaling>
          <c:orientation val="minMax"/>
        </c:scaling>
        <c:delete val="0"/>
        <c:axPos val="b"/>
        <c:title>
          <c:tx>
            <c:rich>
              <a:bodyPr/>
              <a:lstStyle/>
              <a:p>
                <a:pPr>
                  <a:defRPr/>
                </a:pPr>
                <a:r>
                  <a:rPr lang="en-US" dirty="0" smtClean="0"/>
                  <a:t>Length Group</a:t>
                </a:r>
                <a:r>
                  <a:rPr lang="en-US" baseline="0" dirty="0" smtClean="0"/>
                  <a:t> (in)</a:t>
                </a:r>
                <a:endParaRPr lang="en-US" dirty="0"/>
              </a:p>
            </c:rich>
          </c:tx>
          <c:overlay val="0"/>
        </c:title>
        <c:numFmt formatCode="General" sourceLinked="1"/>
        <c:majorTickMark val="out"/>
        <c:minorTickMark val="none"/>
        <c:tickLblPos val="nextTo"/>
        <c:txPr>
          <a:bodyPr/>
          <a:lstStyle/>
          <a:p>
            <a:pPr>
              <a:defRPr b="1"/>
            </a:pPr>
            <a:endParaRPr lang="en-US"/>
          </a:p>
        </c:txPr>
        <c:crossAx val="42715776"/>
        <c:crosses val="autoZero"/>
        <c:auto val="1"/>
        <c:lblAlgn val="ctr"/>
        <c:lblOffset val="100"/>
        <c:noMultiLvlLbl val="0"/>
      </c:catAx>
      <c:valAx>
        <c:axId val="42715776"/>
        <c:scaling>
          <c:orientation val="minMax"/>
        </c:scaling>
        <c:delete val="0"/>
        <c:axPos val="l"/>
        <c:title>
          <c:tx>
            <c:rich>
              <a:bodyPr rot="-5400000" vert="horz"/>
              <a:lstStyle/>
              <a:p>
                <a:pPr>
                  <a:defRPr/>
                </a:pPr>
                <a:r>
                  <a:rPr lang="en-US" dirty="0" smtClean="0"/>
                  <a:t>Number (N)</a:t>
                </a:r>
                <a:endParaRPr lang="en-US" dirty="0"/>
              </a:p>
            </c:rich>
          </c:tx>
          <c:overlay val="0"/>
        </c:title>
        <c:numFmt formatCode="General" sourceLinked="1"/>
        <c:majorTickMark val="out"/>
        <c:minorTickMark val="none"/>
        <c:tickLblPos val="nextTo"/>
        <c:txPr>
          <a:bodyPr/>
          <a:lstStyle/>
          <a:p>
            <a:pPr>
              <a:defRPr b="1"/>
            </a:pPr>
            <a:endParaRPr lang="en-US"/>
          </a:p>
        </c:txPr>
        <c:crossAx val="427138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tx1"/>
            </a:solidFill>
          </c:spPr>
          <c:invertIfNegative val="0"/>
          <c:dLbls>
            <c:numFmt formatCode="#,##0.0" sourceLinked="0"/>
            <c:txPr>
              <a:bodyPr/>
              <a:lstStyle/>
              <a:p>
                <a:pPr>
                  <a:defRPr sz="1400" b="1">
                    <a:solidFill>
                      <a:schemeClr val="bg2"/>
                    </a:solidFill>
                  </a:defRPr>
                </a:pPr>
                <a:endParaRPr lang="en-US"/>
              </a:p>
            </c:txPr>
            <c:dLblPos val="outEnd"/>
            <c:showLegendKey val="0"/>
            <c:showVal val="1"/>
            <c:showCatName val="0"/>
            <c:showSerName val="0"/>
            <c:showPercent val="0"/>
            <c:showBubbleSize val="0"/>
            <c:showLeaderLines val="0"/>
          </c:dLbls>
          <c:cat>
            <c:strRef>
              <c:f>Sheet1!$A$2:$A$7</c:f>
              <c:strCache>
                <c:ptCount val="6"/>
                <c:pt idx="0">
                  <c:v>80</c:v>
                </c:pt>
                <c:pt idx="1">
                  <c:v>85</c:v>
                </c:pt>
                <c:pt idx="2">
                  <c:v>90</c:v>
                </c:pt>
                <c:pt idx="3">
                  <c:v>95</c:v>
                </c:pt>
                <c:pt idx="4">
                  <c:v>03</c:v>
                </c:pt>
                <c:pt idx="5">
                  <c:v>13</c:v>
                </c:pt>
              </c:strCache>
            </c:strRef>
          </c:cat>
          <c:val>
            <c:numRef>
              <c:f>Sheet1!$B$2:$B$7</c:f>
              <c:numCache>
                <c:formatCode>0.0</c:formatCode>
                <c:ptCount val="6"/>
                <c:pt idx="0">
                  <c:v>41</c:v>
                </c:pt>
                <c:pt idx="1">
                  <c:v>10</c:v>
                </c:pt>
                <c:pt idx="2">
                  <c:v>8.3000000000000007</c:v>
                </c:pt>
                <c:pt idx="3">
                  <c:v>8.3000000000000007</c:v>
                </c:pt>
                <c:pt idx="4">
                  <c:v>8</c:v>
                </c:pt>
                <c:pt idx="5">
                  <c:v>3.5</c:v>
                </c:pt>
              </c:numCache>
            </c:numRef>
          </c:val>
        </c:ser>
        <c:dLbls>
          <c:showLegendKey val="0"/>
          <c:showVal val="0"/>
          <c:showCatName val="0"/>
          <c:showSerName val="0"/>
          <c:showPercent val="0"/>
          <c:showBubbleSize val="0"/>
        </c:dLbls>
        <c:gapWidth val="150"/>
        <c:axId val="43330560"/>
        <c:axId val="43332736"/>
      </c:barChart>
      <c:lineChart>
        <c:grouping val="standard"/>
        <c:varyColors val="0"/>
        <c:ser>
          <c:idx val="1"/>
          <c:order val="1"/>
          <c:tx>
            <c:strRef>
              <c:f>Sheet1!$C$1</c:f>
              <c:strCache>
                <c:ptCount val="1"/>
                <c:pt idx="0">
                  <c:v>Series 2</c:v>
                </c:pt>
              </c:strCache>
            </c:strRef>
          </c:tx>
          <c:spPr>
            <a:ln w="38104">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Sheet1!$C$2:$C$7</c:f>
              <c:numCache>
                <c:formatCode>General</c:formatCode>
                <c:ptCount val="6"/>
                <c:pt idx="0">
                  <c:v>1</c:v>
                </c:pt>
                <c:pt idx="1">
                  <c:v>1</c:v>
                </c:pt>
                <c:pt idx="2">
                  <c:v>1</c:v>
                </c:pt>
                <c:pt idx="3">
                  <c:v>1</c:v>
                </c:pt>
                <c:pt idx="4">
                  <c:v>1</c:v>
                </c:pt>
                <c:pt idx="5">
                  <c:v>1</c:v>
                </c:pt>
              </c:numCache>
            </c:numRef>
          </c:val>
          <c:smooth val="0"/>
        </c:ser>
        <c:ser>
          <c:idx val="2"/>
          <c:order val="2"/>
          <c:tx>
            <c:strRef>
              <c:f>Sheet1!$D$1</c:f>
              <c:strCache>
                <c:ptCount val="1"/>
                <c:pt idx="0">
                  <c:v>Series 3</c:v>
                </c:pt>
              </c:strCache>
            </c:strRef>
          </c:tx>
          <c:spPr>
            <a:ln w="38100">
              <a:solidFill>
                <a:srgbClr val="1C1C1C"/>
              </a:solidFill>
              <a:prstDash val="dash"/>
            </a:ln>
          </c:spPr>
          <c:marker>
            <c:symbol val="none"/>
          </c:marker>
          <c:cat>
            <c:strRef>
              <c:f>Sheet1!$A$2:$A$7</c:f>
              <c:strCache>
                <c:ptCount val="6"/>
                <c:pt idx="0">
                  <c:v>80</c:v>
                </c:pt>
                <c:pt idx="1">
                  <c:v>85</c:v>
                </c:pt>
                <c:pt idx="2">
                  <c:v>90</c:v>
                </c:pt>
                <c:pt idx="3">
                  <c:v>95</c:v>
                </c:pt>
                <c:pt idx="4">
                  <c:v>03</c:v>
                </c:pt>
                <c:pt idx="5">
                  <c:v>13</c:v>
                </c:pt>
              </c:strCache>
            </c:strRef>
          </c:cat>
          <c:val>
            <c:numRef>
              <c:f>Sheet1!$D$2:$D$7</c:f>
              <c:numCache>
                <c:formatCode>General</c:formatCode>
                <c:ptCount val="6"/>
                <c:pt idx="0">
                  <c:v>7.3</c:v>
                </c:pt>
                <c:pt idx="1">
                  <c:v>7.3</c:v>
                </c:pt>
                <c:pt idx="2">
                  <c:v>7.3</c:v>
                </c:pt>
                <c:pt idx="3">
                  <c:v>7.3</c:v>
                </c:pt>
                <c:pt idx="4">
                  <c:v>7.3</c:v>
                </c:pt>
                <c:pt idx="5">
                  <c:v>7.3</c:v>
                </c:pt>
              </c:numCache>
            </c:numRef>
          </c:val>
          <c:smooth val="0"/>
        </c:ser>
        <c:dLbls>
          <c:showLegendKey val="0"/>
          <c:showVal val="0"/>
          <c:showCatName val="0"/>
          <c:showSerName val="0"/>
          <c:showPercent val="0"/>
          <c:showBubbleSize val="0"/>
        </c:dLbls>
        <c:marker val="1"/>
        <c:smooth val="0"/>
        <c:axId val="43330560"/>
        <c:axId val="43332736"/>
      </c:lineChart>
      <c:catAx>
        <c:axId val="43330560"/>
        <c:scaling>
          <c:orientation val="minMax"/>
        </c:scaling>
        <c:delete val="0"/>
        <c:axPos val="b"/>
        <c:title>
          <c:tx>
            <c:rich>
              <a:bodyPr/>
              <a:lstStyle/>
              <a:p>
                <a:pPr>
                  <a:defRPr sz="1800" b="1" i="0" u="none" strike="noStrike" baseline="0">
                    <a:solidFill>
                      <a:srgbClr val="FFFFFF"/>
                    </a:solidFill>
                    <a:latin typeface="Palatino"/>
                    <a:ea typeface="Palatino"/>
                    <a:cs typeface="Palatino"/>
                  </a:defRPr>
                </a:pPr>
                <a:r>
                  <a:rPr lang="en-US"/>
                  <a:t>Survey Year</a:t>
                </a:r>
              </a:p>
            </c:rich>
          </c:tx>
          <c:layout>
            <c:manualLayout>
              <c:xMode val="edge"/>
              <c:yMode val="edge"/>
              <c:x val="0.43390209478532166"/>
              <c:y val="0.90824273198875038"/>
            </c:manualLayout>
          </c:layout>
          <c:overlay val="0"/>
        </c:title>
        <c:numFmt formatCode="General" sourceLinked="1"/>
        <c:majorTickMark val="out"/>
        <c:minorTickMark val="none"/>
        <c:tickLblPos val="nextTo"/>
        <c:spPr>
          <a:ln w="25404"/>
        </c:spPr>
        <c:txPr>
          <a:bodyPr/>
          <a:lstStyle/>
          <a:p>
            <a:pPr>
              <a:defRPr b="1"/>
            </a:pPr>
            <a:endParaRPr lang="en-US"/>
          </a:p>
        </c:txPr>
        <c:crossAx val="43332736"/>
        <c:crosses val="autoZero"/>
        <c:auto val="1"/>
        <c:lblAlgn val="ctr"/>
        <c:lblOffset val="100"/>
        <c:noMultiLvlLbl val="0"/>
      </c:catAx>
      <c:valAx>
        <c:axId val="43332736"/>
        <c:scaling>
          <c:orientation val="minMax"/>
          <c:max val="50"/>
          <c:min val="0"/>
        </c:scaling>
        <c:delete val="0"/>
        <c:axPos val="l"/>
        <c:title>
          <c:tx>
            <c:rich>
              <a:bodyPr/>
              <a:lstStyle/>
              <a:p>
                <a:pPr>
                  <a:defRPr sz="1800" b="1" i="0" u="none" strike="noStrike" baseline="0">
                    <a:solidFill>
                      <a:srgbClr val="FFFFFF"/>
                    </a:solidFill>
                    <a:latin typeface="Palatino"/>
                    <a:ea typeface="Palatino"/>
                    <a:cs typeface="Palatino"/>
                  </a:defRPr>
                </a:pPr>
                <a:r>
                  <a:rPr lang="en-US" dirty="0" smtClean="0"/>
                  <a:t>Fish/Gillnet</a:t>
                </a:r>
                <a:endParaRPr lang="en-US" dirty="0"/>
              </a:p>
            </c:rich>
          </c:tx>
          <c:overlay val="0"/>
        </c:title>
        <c:numFmt formatCode="0" sourceLinked="0"/>
        <c:majorTickMark val="out"/>
        <c:minorTickMark val="out"/>
        <c:tickLblPos val="nextTo"/>
        <c:spPr>
          <a:ln w="25404"/>
        </c:spPr>
        <c:txPr>
          <a:bodyPr/>
          <a:lstStyle/>
          <a:p>
            <a:pPr>
              <a:defRPr b="1"/>
            </a:pPr>
            <a:endParaRPr lang="en-US"/>
          </a:p>
        </c:txPr>
        <c:crossAx val="43330560"/>
        <c:crosses val="autoZero"/>
        <c:crossBetween val="between"/>
        <c:majorUnit val="10"/>
        <c:minorUnit val="10"/>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0.28704</cdr:x>
      <cdr:y>0.08418</cdr:y>
    </cdr:from>
    <cdr:to>
      <cdr:x>0.68289</cdr:x>
      <cdr:y>0.40407</cdr:y>
    </cdr:to>
    <cdr:sp macro="" textlink="">
      <cdr:nvSpPr>
        <cdr:cNvPr id="2" name="TextBox 1"/>
        <cdr:cNvSpPr txBox="1"/>
      </cdr:nvSpPr>
      <cdr:spPr>
        <a:xfrm xmlns:a="http://schemas.openxmlformats.org/drawingml/2006/main">
          <a:off x="2362201" y="381000"/>
          <a:ext cx="3257744" cy="1447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tx1"/>
              </a:solidFill>
            </a:rPr>
            <a:t>N = 33</a:t>
          </a:r>
        </a:p>
        <a:p xmlns:a="http://schemas.openxmlformats.org/drawingml/2006/main">
          <a:r>
            <a:rPr lang="en-US" sz="1600" b="1" dirty="0" err="1" smtClean="0">
              <a:solidFill>
                <a:schemeClr val="tx1"/>
              </a:solidFill>
            </a:rPr>
            <a:t>Avg</a:t>
          </a:r>
          <a:r>
            <a:rPr lang="en-US" sz="1600" b="1" dirty="0" smtClean="0">
              <a:solidFill>
                <a:schemeClr val="tx1"/>
              </a:solidFill>
            </a:rPr>
            <a:t> TL = 14.8</a:t>
          </a:r>
          <a:r>
            <a:rPr lang="en-US" sz="1600" dirty="0" smtClean="0">
              <a:solidFill>
                <a:schemeClr val="tx1"/>
              </a:solidFill>
            </a:rPr>
            <a:t>”</a:t>
          </a:r>
        </a:p>
        <a:p xmlns:a="http://schemas.openxmlformats.org/drawingml/2006/main">
          <a:r>
            <a:rPr lang="en-US" sz="1600" b="1" dirty="0" err="1" smtClean="0">
              <a:solidFill>
                <a:schemeClr val="tx1"/>
              </a:solidFill>
            </a:rPr>
            <a:t>Avg</a:t>
          </a:r>
          <a:r>
            <a:rPr lang="en-US" sz="1600" b="1" dirty="0" smtClean="0">
              <a:solidFill>
                <a:schemeClr val="tx1"/>
              </a:solidFill>
            </a:rPr>
            <a:t> </a:t>
          </a:r>
          <a:r>
            <a:rPr lang="en-US" sz="1600" b="1" dirty="0" err="1" smtClean="0">
              <a:solidFill>
                <a:schemeClr val="tx1"/>
              </a:solidFill>
            </a:rPr>
            <a:t>Wt</a:t>
          </a:r>
          <a:r>
            <a:rPr lang="en-US" sz="1600" b="1" dirty="0" smtClean="0">
              <a:solidFill>
                <a:schemeClr val="tx1"/>
              </a:solidFill>
            </a:rPr>
            <a:t> = 2.3 </a:t>
          </a:r>
          <a:r>
            <a:rPr lang="en-US" sz="1600" b="1" dirty="0" err="1" smtClean="0">
              <a:solidFill>
                <a:schemeClr val="tx1"/>
              </a:solidFill>
            </a:rPr>
            <a:t>lbs</a:t>
          </a:r>
          <a:endParaRPr lang="en-US" sz="1600" b="1" dirty="0">
            <a:solidFill>
              <a:schemeClr val="tx1"/>
            </a:solidFill>
          </a:endParaRPr>
        </a:p>
        <a:p xmlns:a="http://schemas.openxmlformats.org/drawingml/2006/main">
          <a:r>
            <a:rPr lang="en-US" sz="1600" b="1" dirty="0" smtClean="0">
              <a:solidFill>
                <a:schemeClr val="tx1"/>
              </a:solidFill>
            </a:rPr>
            <a:t>PSD = 81</a:t>
          </a:r>
        </a:p>
        <a:p xmlns:a="http://schemas.openxmlformats.org/drawingml/2006/main">
          <a:r>
            <a:rPr lang="en-US" sz="1600" b="1" dirty="0" smtClean="0">
              <a:solidFill>
                <a:schemeClr val="tx1"/>
              </a:solidFill>
            </a:rPr>
            <a:t>RSD</a:t>
          </a:r>
          <a:r>
            <a:rPr lang="en-US" sz="1600" b="1" baseline="-25000" dirty="0" smtClean="0">
              <a:solidFill>
                <a:schemeClr val="tx1"/>
              </a:solidFill>
            </a:rPr>
            <a:t>15</a:t>
          </a:r>
          <a:r>
            <a:rPr lang="en-US" sz="1600" b="1" dirty="0" smtClean="0">
              <a:solidFill>
                <a:schemeClr val="tx1"/>
              </a:solidFill>
            </a:rPr>
            <a:t> = 58</a:t>
          </a:r>
          <a:endParaRPr lang="en-US" sz="16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0.64815</cdr:x>
      <cdr:y>0.11785</cdr:y>
    </cdr:from>
    <cdr:to>
      <cdr:x>0.85185</cdr:x>
      <cdr:y>0.4209</cdr:y>
    </cdr:to>
    <cdr:sp macro="" textlink="">
      <cdr:nvSpPr>
        <cdr:cNvPr id="2" name="TextBox 1"/>
        <cdr:cNvSpPr txBox="1"/>
      </cdr:nvSpPr>
      <cdr:spPr>
        <a:xfrm xmlns:a="http://schemas.openxmlformats.org/drawingml/2006/main">
          <a:off x="5334000" y="533400"/>
          <a:ext cx="1676400" cy="1371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tx1"/>
              </a:solidFill>
            </a:rPr>
            <a:t>N = 100</a:t>
          </a:r>
        </a:p>
        <a:p xmlns:a="http://schemas.openxmlformats.org/drawingml/2006/main">
          <a:r>
            <a:rPr lang="en-US" sz="1600" b="1" dirty="0" err="1" smtClean="0">
              <a:solidFill>
                <a:schemeClr val="tx1"/>
              </a:solidFill>
            </a:rPr>
            <a:t>Avg</a:t>
          </a:r>
          <a:r>
            <a:rPr lang="en-US" sz="1600" b="1" dirty="0" smtClean="0">
              <a:solidFill>
                <a:schemeClr val="tx1"/>
              </a:solidFill>
            </a:rPr>
            <a:t> TL = 23.5</a:t>
          </a:r>
          <a:r>
            <a:rPr lang="en-US" sz="1600" dirty="0" smtClean="0">
              <a:solidFill>
                <a:schemeClr val="tx1"/>
              </a:solidFill>
            </a:rPr>
            <a:t>”</a:t>
          </a:r>
        </a:p>
        <a:p xmlns:a="http://schemas.openxmlformats.org/drawingml/2006/main">
          <a:r>
            <a:rPr lang="en-US" sz="1600" b="1" dirty="0" smtClean="0">
              <a:solidFill>
                <a:schemeClr val="tx1"/>
              </a:solidFill>
            </a:rPr>
            <a:t>% &gt; 24” = 34%</a:t>
          </a:r>
        </a:p>
        <a:p xmlns:a="http://schemas.openxmlformats.org/drawingml/2006/main">
          <a:r>
            <a:rPr lang="en-US" sz="1600" b="1" dirty="0" smtClean="0">
              <a:solidFill>
                <a:schemeClr val="tx1"/>
              </a:solidFill>
            </a:rPr>
            <a:t>% &gt; 30” = 3%</a:t>
          </a:r>
          <a:endParaRPr lang="en-US" sz="16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0.64815</cdr:x>
      <cdr:y>0.11785</cdr:y>
    </cdr:from>
    <cdr:to>
      <cdr:x>0.85185</cdr:x>
      <cdr:y>0.31989</cdr:y>
    </cdr:to>
    <cdr:sp macro="" textlink="">
      <cdr:nvSpPr>
        <cdr:cNvPr id="2" name="TextBox 1"/>
        <cdr:cNvSpPr txBox="1"/>
      </cdr:nvSpPr>
      <cdr:spPr>
        <a:xfrm xmlns:a="http://schemas.openxmlformats.org/drawingml/2006/main">
          <a:off x="5334015" y="533385"/>
          <a:ext cx="1676370" cy="9144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tx1"/>
              </a:solidFill>
            </a:rPr>
            <a:t>N = 228</a:t>
          </a:r>
        </a:p>
        <a:p xmlns:a="http://schemas.openxmlformats.org/drawingml/2006/main">
          <a:r>
            <a:rPr lang="en-US" sz="1600" b="1" dirty="0" err="1" smtClean="0">
              <a:solidFill>
                <a:schemeClr val="tx1"/>
              </a:solidFill>
            </a:rPr>
            <a:t>Avg</a:t>
          </a:r>
          <a:r>
            <a:rPr lang="en-US" sz="1600" b="1" dirty="0" smtClean="0">
              <a:solidFill>
                <a:schemeClr val="tx1"/>
              </a:solidFill>
            </a:rPr>
            <a:t> TL = 19.2</a:t>
          </a:r>
          <a:r>
            <a:rPr lang="en-US" sz="1600" dirty="0" smtClean="0">
              <a:solidFill>
                <a:schemeClr val="tx1"/>
              </a:solidFill>
            </a:rPr>
            <a:t>”</a:t>
          </a:r>
        </a:p>
        <a:p xmlns:a="http://schemas.openxmlformats.org/drawingml/2006/main">
          <a:r>
            <a:rPr lang="en-US" sz="1600" b="1" dirty="0" err="1" smtClean="0">
              <a:solidFill>
                <a:schemeClr val="tx1"/>
              </a:solidFill>
            </a:rPr>
            <a:t>Avg</a:t>
          </a:r>
          <a:r>
            <a:rPr lang="en-US" sz="1600" b="1" dirty="0" smtClean="0">
              <a:solidFill>
                <a:schemeClr val="tx1"/>
              </a:solidFill>
            </a:rPr>
            <a:t> </a:t>
          </a:r>
          <a:r>
            <a:rPr lang="en-US" sz="1600" b="1" dirty="0" err="1" smtClean="0">
              <a:solidFill>
                <a:schemeClr val="tx1"/>
              </a:solidFill>
            </a:rPr>
            <a:t>Wt</a:t>
          </a:r>
          <a:r>
            <a:rPr lang="en-US" sz="1600" b="1" dirty="0" smtClean="0">
              <a:solidFill>
                <a:schemeClr val="tx1"/>
              </a:solidFill>
            </a:rPr>
            <a:t> = 2.4 </a:t>
          </a:r>
          <a:r>
            <a:rPr lang="en-US" sz="1600" b="1" dirty="0" err="1" smtClean="0">
              <a:solidFill>
                <a:schemeClr val="tx1"/>
              </a:solidFill>
            </a:rPr>
            <a:t>lbs</a:t>
          </a:r>
          <a:endParaRPr lang="en-US" sz="16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A9156B7A-FB9A-4B92-8ABA-19B39E5E51B6}" type="datetimeFigureOut">
              <a:rPr lang="en-US" smtClean="0"/>
              <a:t>7/18/2013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A75F2AAE-8190-406F-8C9D-D7A5306F2DA5}" type="slidenum">
              <a:rPr lang="en-US" smtClean="0"/>
              <a:t>‹#›</a:t>
            </a:fld>
            <a:endParaRPr lang="en-US"/>
          </a:p>
        </p:txBody>
      </p:sp>
    </p:spTree>
    <p:extLst>
      <p:ext uri="{BB962C8B-B14F-4D97-AF65-F5344CB8AC3E}">
        <p14:creationId xmlns:p14="http://schemas.microsoft.com/office/powerpoint/2010/main" val="342007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eaLnBrk="0" hangingPunct="0">
              <a:defRPr sz="1200">
                <a:latin typeface="Times"/>
                <a:cs typeface="+mn-cs"/>
              </a:defRPr>
            </a:lvl1pPr>
          </a:lstStyle>
          <a:p>
            <a:pPr>
              <a:defRPr/>
            </a:pPr>
            <a:endParaRPr lang="en-US"/>
          </a:p>
        </p:txBody>
      </p:sp>
      <p:sp>
        <p:nvSpPr>
          <p:cNvPr id="4813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eaLnBrk="0" hangingPunct="0">
              <a:defRPr sz="1200">
                <a:latin typeface="Times"/>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eaLnBrk="0" hangingPunct="0">
              <a:defRPr sz="1200">
                <a:latin typeface="Times"/>
                <a:cs typeface="+mn-cs"/>
              </a:defRPr>
            </a:lvl1pPr>
          </a:lstStyle>
          <a:p>
            <a:pPr>
              <a:defRPr/>
            </a:pPr>
            <a:endParaRPr lang="en-US"/>
          </a:p>
        </p:txBody>
      </p:sp>
      <p:sp>
        <p:nvSpPr>
          <p:cNvPr id="4813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eaLnBrk="0" hangingPunct="0">
              <a:defRPr sz="1200">
                <a:latin typeface="Times"/>
                <a:cs typeface="+mn-cs"/>
              </a:defRPr>
            </a:lvl1pPr>
          </a:lstStyle>
          <a:p>
            <a:pPr>
              <a:defRPr/>
            </a:pPr>
            <a:fld id="{50941320-D918-4C27-8C42-BD25CF91DFF9}" type="slidenum">
              <a:rPr lang="en-US"/>
              <a:pPr>
                <a:defRPr/>
              </a:pPr>
              <a:t>‹#›</a:t>
            </a:fld>
            <a:endParaRPr lang="en-US"/>
          </a:p>
        </p:txBody>
      </p:sp>
    </p:spTree>
    <p:extLst>
      <p:ext uri="{BB962C8B-B14F-4D97-AF65-F5344CB8AC3E}">
        <p14:creationId xmlns:p14="http://schemas.microsoft.com/office/powerpoint/2010/main" val="39138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649C3B5B-6CCD-4190-9C54-990FFAB47FE2}" type="slidenum">
              <a:rPr lang="en-US" sz="1200">
                <a:latin typeface="Times" pitchFamily="18" charset="0"/>
              </a:rPr>
              <a:pPr>
                <a:defRPr/>
              </a:pPr>
              <a:t>1</a:t>
            </a:fld>
            <a:endParaRPr lang="en-US" sz="1200">
              <a:latin typeface="Times"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pitchFamily="18" charset="0"/>
              </a:rPr>
              <a:t>Thank you for inviting me to speak today about the fishery of North Brown’s Lake</a:t>
            </a:r>
            <a:r>
              <a:rPr lang="en-US" baseline="0" dirty="0" smtClean="0">
                <a:latin typeface="Times" pitchFamily="18" charset="0"/>
              </a:rPr>
              <a:t> and address any concerns that you may have regarding the recent lake survey</a:t>
            </a:r>
            <a:r>
              <a:rPr lang="en-US" dirty="0" smtClean="0">
                <a:latin typeface="Times" pitchFamily="18" charset="0"/>
              </a:rPr>
              <a:t>.</a:t>
            </a:r>
          </a:p>
          <a:p>
            <a:pPr eaLnBrk="1" hangingPunct="1"/>
            <a:endParaRPr lang="en-US" dirty="0"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Moving on to Northern pike</a:t>
            </a:r>
            <a:r>
              <a:rPr lang="en-US" baseline="0" dirty="0" smtClean="0">
                <a:latin typeface="Times" pitchFamily="18" charset="0"/>
              </a:rPr>
              <a:t>, we see that they have been abundant in the lake since 1985 and catch has ranged from 5.3 – 19.2/net.  This year was no exception and similar to the past 2 surveys.  Oddly enough the average size was above average.  </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10</a:t>
            </a:fld>
            <a:endParaRPr lang="en-US" sz="120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This</a:t>
            </a:r>
            <a:r>
              <a:rPr lang="en-US" baseline="0" dirty="0" smtClean="0">
                <a:latin typeface="Times" pitchFamily="18" charset="0"/>
              </a:rPr>
              <a:t> is the length frequency from the survey.  NOP ranged in length from 18 – 34.5” and averaged 23.5 and 3 pounds which is above average for similar lakes.</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B4FC4E1-6791-461E-960E-9A441836DE76}" type="slidenum">
              <a:rPr lang="en-US" sz="1200">
                <a:latin typeface="Times" pitchFamily="18" charset="0"/>
              </a:rPr>
              <a:pPr>
                <a:defRPr/>
              </a:pPr>
              <a:t>11</a:t>
            </a:fld>
            <a:endParaRPr lang="en-US" sz="120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Looking at the size</a:t>
            </a:r>
            <a:r>
              <a:rPr lang="en-US" baseline="0" dirty="0" smtClean="0">
                <a:latin typeface="Times" pitchFamily="18" charset="0"/>
              </a:rPr>
              <a:t> structure we see that the NOP PSD has been above the goal of 50 since 1985 and the RSD</a:t>
            </a:r>
            <a:r>
              <a:rPr lang="en-US" baseline="-25000" dirty="0" smtClean="0">
                <a:latin typeface="Times" pitchFamily="18" charset="0"/>
              </a:rPr>
              <a:t>28</a:t>
            </a:r>
            <a:r>
              <a:rPr lang="en-US" baseline="0" dirty="0" smtClean="0">
                <a:latin typeface="Times" pitchFamily="18" charset="0"/>
              </a:rPr>
              <a:t> was about average.   </a:t>
            </a:r>
            <a:endParaRPr lang="en-US" dirty="0" smtClean="0">
              <a:latin typeface="Times" pitchFamily="18"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B747642-3C76-4CFC-9DA2-E6CEE573607D}" type="slidenum">
              <a:rPr lang="en-US" sz="1200">
                <a:latin typeface="Times" pitchFamily="18" charset="0"/>
              </a:rPr>
              <a:pPr>
                <a:defRPr/>
              </a:pPr>
              <a:t>12</a:t>
            </a:fld>
            <a:endParaRPr lang="en-US" sz="120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Times" pitchFamily="18" charset="0"/>
              </a:rPr>
              <a:t>Now, looking at the channel catfish population.  This was the first year that we sampled any real numbers of them and they were plentiful.  Catfish were originally stocked into the SRCL back in 1987 by the Spicer office and gradually they have become abundant within  the SRCL and are now abundant in North Brown’s Lake.  Catfish were collected at a rate of 28.2/net up from 0.2 in 2003.</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13</a:t>
            </a:fld>
            <a:endParaRPr lang="en-US" sz="120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Looking</a:t>
            </a:r>
            <a:r>
              <a:rPr lang="en-US" baseline="0" dirty="0" smtClean="0">
                <a:latin typeface="Times" pitchFamily="18" charset="0"/>
              </a:rPr>
              <a:t> at the length frequency, channel catfish sampled ranged from 15 – 27 inches and averaged 19.2” and 2.4 lbs.</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B4FC4E1-6791-461E-960E-9A441836DE76}" type="slidenum">
              <a:rPr lang="en-US" sz="1200">
                <a:latin typeface="Times" pitchFamily="18" charset="0"/>
              </a:rPr>
              <a:pPr>
                <a:defRPr/>
              </a:pPr>
              <a:t>14</a:t>
            </a:fld>
            <a:endParaRPr lang="en-US" sz="120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The crappie catch in</a:t>
            </a:r>
            <a:r>
              <a:rPr lang="en-US" baseline="0" dirty="0" smtClean="0">
                <a:latin typeface="Times" pitchFamily="18" charset="0"/>
              </a:rPr>
              <a:t> 2013 was 3.5/net which was the lowest since 1980, but within the range of expected values for lakes similar to North Brown’s Lake.</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15</a:t>
            </a:fld>
            <a:endParaRPr lang="en-US" sz="120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The Bluegill population also</a:t>
            </a:r>
            <a:r>
              <a:rPr lang="en-US" baseline="0" dirty="0" smtClean="0">
                <a:latin typeface="Times" pitchFamily="18" charset="0"/>
              </a:rPr>
              <a:t> was within the range of expected values  and similar to past surveys with the exception of the 1990 survey.</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16</a:t>
            </a:fld>
            <a:endParaRPr lang="en-US" sz="120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Yellow</a:t>
            </a:r>
            <a:r>
              <a:rPr lang="en-US" baseline="0" dirty="0" smtClean="0">
                <a:latin typeface="Times" pitchFamily="18" charset="0"/>
              </a:rPr>
              <a:t> perch numbers were the lowest recorded, but again were within the range of expected values and similar to the 2003 survey.</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17</a:t>
            </a:fld>
            <a:endParaRPr lang="en-US" sz="120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The</a:t>
            </a:r>
            <a:r>
              <a:rPr lang="en-US" baseline="0" dirty="0" smtClean="0">
                <a:latin typeface="Times" pitchFamily="18" charset="0"/>
              </a:rPr>
              <a:t> catch of bullhead species shown a decrease since 1985 and was the second lowest ever recorded.</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18</a:t>
            </a:fld>
            <a:endParaRPr lang="en-US" sz="120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So to summarize,</a:t>
            </a:r>
            <a:r>
              <a:rPr lang="en-US" baseline="0" dirty="0" smtClean="0">
                <a:latin typeface="Times" pitchFamily="18" charset="0"/>
              </a:rPr>
              <a:t> the walleye catch was low, but similar across surveys.  The northern pike numbers were high, but oddly enough the average size was good averaging 23.5 inches and 3 pounds. Channel catfish have arrived and are here to stay. This was the first survey in which we caught any numbers of them. And we have seen a decrease in the bullhead catch.  We have seen this on other SRCL lakes such as Horseshoe and Cedar Island.  And finally BLC, BLG and YEP were all within the range of expected values.</a:t>
            </a:r>
            <a:endParaRPr lang="en-US" dirty="0" smtClean="0">
              <a:latin typeface="Times" pitchFamily="18"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D1FD4AE6-25DB-4121-864F-A1856C54E14E}" type="slidenum">
              <a:rPr lang="en-US" sz="1200">
                <a:latin typeface="Times" pitchFamily="18" charset="0"/>
              </a:rPr>
              <a:pPr>
                <a:defRPr/>
              </a:pPr>
              <a:t>19</a:t>
            </a:fld>
            <a:endParaRPr lang="en-US" sz="120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F945CD40-8199-477E-8D2E-51DB3A555F88}" type="slidenum">
              <a:rPr lang="en-US" sz="1200">
                <a:latin typeface="Times" pitchFamily="18" charset="0"/>
              </a:rPr>
              <a:pPr>
                <a:defRPr/>
              </a:pPr>
              <a:t>2</a:t>
            </a:fld>
            <a:endParaRPr lang="en-US" sz="1200">
              <a:latin typeface="Times"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pitchFamily="18" charset="0"/>
              </a:rPr>
              <a:t>Before I get into the actual</a:t>
            </a:r>
            <a:r>
              <a:rPr lang="en-US" baseline="0" dirty="0" smtClean="0">
                <a:latin typeface="Times" pitchFamily="18" charset="0"/>
              </a:rPr>
              <a:t> </a:t>
            </a:r>
            <a:r>
              <a:rPr lang="en-US" dirty="0" smtClean="0">
                <a:latin typeface="Times" pitchFamily="18" charset="0"/>
              </a:rPr>
              <a:t>data.  I want</a:t>
            </a:r>
            <a:r>
              <a:rPr lang="en-US" baseline="0" dirty="0" smtClean="0">
                <a:latin typeface="Times" pitchFamily="18" charset="0"/>
              </a:rPr>
              <a:t> to </a:t>
            </a:r>
            <a:r>
              <a:rPr lang="en-US" dirty="0" smtClean="0">
                <a:latin typeface="Times" pitchFamily="18" charset="0"/>
              </a:rPr>
              <a:t>give you a quick outline of what I will be talking about today.  First, I will give you a little overview</a:t>
            </a:r>
            <a:r>
              <a:rPr lang="en-US" baseline="0" dirty="0" smtClean="0">
                <a:latin typeface="Times" pitchFamily="18" charset="0"/>
              </a:rPr>
              <a:t> of the resources that the Montrose Area manages. </a:t>
            </a:r>
            <a:r>
              <a:rPr lang="en-US" dirty="0" smtClean="0">
                <a:latin typeface="Times" pitchFamily="18" charset="0"/>
              </a:rPr>
              <a:t>Then I will go over what actually goes into a</a:t>
            </a:r>
            <a:r>
              <a:rPr lang="en-US" baseline="0" dirty="0" smtClean="0">
                <a:latin typeface="Times" pitchFamily="18" charset="0"/>
              </a:rPr>
              <a:t> lake survey, then move on and describe what we found in our survey the last week of June</a:t>
            </a:r>
            <a:r>
              <a:rPr lang="en-US" dirty="0" smtClean="0">
                <a:latin typeface="Times" pitchFamily="18" charset="0"/>
              </a:rPr>
              <a:t>.  And finally discuss future</a:t>
            </a:r>
            <a:r>
              <a:rPr lang="en-US" baseline="0" dirty="0" smtClean="0">
                <a:latin typeface="Times" pitchFamily="18" charset="0"/>
              </a:rPr>
              <a:t> plans moving forward.</a:t>
            </a:r>
            <a:r>
              <a:rPr lang="en-US" dirty="0" smtClean="0">
                <a:latin typeface="Times" pitchFamily="18"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So,</a:t>
            </a:r>
            <a:r>
              <a:rPr lang="en-US" baseline="0" dirty="0" smtClean="0">
                <a:latin typeface="Times" pitchFamily="18" charset="0"/>
              </a:rPr>
              <a:t> What’s next???  It appears that fry stocking isn’t as successful as we would like, but if we look back at our walleye catch during fingerling stocked years we also see that it didn’t equate to higher gill net catches.  So, since walleye fry are relatively cheap I would suggest to continue with fry stocking possibly increasing the number stocked and then supplement the fry stocking with fingerling stocking during years with poor fry success.  I also know that catfish are a source of concern among other SRCL lakes and I’m looking into the possibility of liberalizing the catfish limit to try and decrease the catfish population.  We still have to summarize the plant data and the final report won’t be finalized until the Spring of next year.</a:t>
            </a:r>
          </a:p>
          <a:p>
            <a:endParaRPr lang="en-US" baseline="0" dirty="0" smtClean="0">
              <a:latin typeface="Times" pitchFamily="18"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D1FD4AE6-25DB-4121-864F-A1856C54E14E}" type="slidenum">
              <a:rPr lang="en-US" sz="1200">
                <a:latin typeface="Times" pitchFamily="18" charset="0"/>
              </a:rPr>
              <a:pPr>
                <a:defRPr/>
              </a:pPr>
              <a:t>20</a:t>
            </a:fld>
            <a:endParaRPr lang="en-US" sz="120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With</a:t>
            </a:r>
            <a:r>
              <a:rPr lang="en-US" baseline="0" dirty="0" smtClean="0">
                <a:latin typeface="Times" pitchFamily="18" charset="0"/>
              </a:rPr>
              <a:t> that here is where you can find additional information and with that I will take any questions. </a:t>
            </a:r>
            <a:endParaRPr lang="en-US" dirty="0" smtClean="0">
              <a:latin typeface="Times" pitchFamily="18"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D1FD4AE6-25DB-4121-864F-A1856C54E14E}" type="slidenum">
              <a:rPr lang="en-US" sz="1200">
                <a:latin typeface="Times" pitchFamily="18" charset="0"/>
              </a:rPr>
              <a:pPr>
                <a:defRPr/>
              </a:pPr>
              <a:t>21</a:t>
            </a:fld>
            <a:endParaRPr lang="en-US" sz="120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pitchFamily="18" charset="0"/>
              </a:rPr>
              <a:t>The other primary management species is walleye. This is the length frequency from our 2012 ice-out netting.  We sampled 361 fish that ranged from 12” to 30” and averaged 21”.</a:t>
            </a:r>
          </a:p>
          <a:p>
            <a:r>
              <a:rPr lang="en-US" smtClean="0">
                <a:latin typeface="Times" pitchFamily="18" charset="0"/>
              </a:rPr>
              <a:t>The walleye population is modest in size, but has been stable and is maintained through stocking.  A population estimate in 2012 estimated there to be 3.5 adults/acre up from 1.4 in 2007.  </a:t>
            </a:r>
          </a:p>
        </p:txBody>
      </p:sp>
      <p:sp>
        <p:nvSpPr>
          <p:cNvPr id="5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74F520D3-87C9-4106-9C15-E5484A11E0F8}" type="slidenum">
              <a:rPr lang="en-US" sz="1200">
                <a:latin typeface="Times" pitchFamily="18" charset="0"/>
              </a:rPr>
              <a:pPr>
                <a:defRPr/>
              </a:pPr>
              <a:t>22</a:t>
            </a:fld>
            <a:endParaRPr lang="en-US" sz="1200">
              <a:latin typeface="Times"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So, what else could be contributing to the</a:t>
            </a:r>
            <a:r>
              <a:rPr lang="en-US" baseline="0" dirty="0" smtClean="0">
                <a:latin typeface="Times" pitchFamily="18" charset="0"/>
              </a:rPr>
              <a:t> decline in walleye.  Lets look at the NOP population, in a lot of lakes we see an inverse relationship between WAE and NOP numbers.  So as NOP catches increase we see a decrease in walleye catch.  Looking at the NOP catch we have seen a significant increase in the catch since 1993 with our highest catch in 2009.</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0B298CE5-A146-4A7E-84B7-012CD8BB3F14}" type="slidenum">
              <a:rPr lang="en-US" sz="1200">
                <a:latin typeface="Times" pitchFamily="18" charset="0"/>
              </a:rPr>
              <a:pPr>
                <a:defRPr/>
              </a:pPr>
              <a:t>23</a:t>
            </a:fld>
            <a:endParaRPr lang="en-US" sz="120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So, based solely on the largemouth bass data I’m not convinced that they are smoking gun?  I would expect that</a:t>
            </a:r>
            <a:r>
              <a:rPr lang="en-US" baseline="0" dirty="0" smtClean="0">
                <a:latin typeface="Times" pitchFamily="18" charset="0"/>
              </a:rPr>
              <a:t> LMB numbers to go up as water clarity improves and LMB habitat increases.  On the other hand, the walleye catch might be negatively affected by the increase in water clarity </a:t>
            </a:r>
            <a:r>
              <a:rPr lang="en-US" baseline="0" smtClean="0">
                <a:latin typeface="Times" pitchFamily="18" charset="0"/>
              </a:rPr>
              <a:t>because this might </a:t>
            </a:r>
            <a:r>
              <a:rPr lang="en-US" baseline="0" dirty="0" smtClean="0">
                <a:latin typeface="Times" pitchFamily="18" charset="0"/>
              </a:rPr>
              <a:t>lead to net avoidance which could explain the slight decrease in the walleye catch over the past 3 surveys.</a:t>
            </a:r>
            <a:endParaRPr lang="en-US" dirty="0" smtClean="0">
              <a:latin typeface="Times" pitchFamily="18"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AA71B011-7E1B-410A-BD5E-8B14CC9C4E0F}" type="slidenum">
              <a:rPr lang="en-US" sz="1200">
                <a:latin typeface="Times" pitchFamily="18" charset="0"/>
              </a:rPr>
              <a:pPr>
                <a:defRPr/>
              </a:pPr>
              <a:t>24</a:t>
            </a:fld>
            <a:endParaRPr lang="en-US" sz="1200">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D1FD4AE6-25DB-4121-864F-A1856C54E14E}" type="slidenum">
              <a:rPr lang="en-US" sz="1200">
                <a:latin typeface="Times" pitchFamily="18" charset="0"/>
              </a:rPr>
              <a:pPr>
                <a:defRPr/>
              </a:pPr>
              <a:t>25</a:t>
            </a:fld>
            <a:endParaRPr lang="en-US" sz="120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When we look at the size structure as described by PSD and RSD-15 we see that as</a:t>
            </a:r>
            <a:r>
              <a:rPr lang="en-US" baseline="0" dirty="0" smtClean="0">
                <a:latin typeface="Times" pitchFamily="18" charset="0"/>
              </a:rPr>
              <a:t> </a:t>
            </a:r>
            <a:endParaRPr lang="en-US" dirty="0" smtClean="0">
              <a:latin typeface="Times" pitchFamily="18"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39727AE-B1E1-4D24-A18A-23F12D953567}" type="slidenum">
              <a:rPr lang="en-US" sz="1200">
                <a:latin typeface="Times" pitchFamily="18" charset="0"/>
              </a:rPr>
              <a:pPr>
                <a:defRPr/>
              </a:pPr>
              <a:t>26</a:t>
            </a:fld>
            <a:endParaRPr lang="en-US" sz="1200">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B747642-3C76-4CFC-9DA2-E6CEE573607D}" type="slidenum">
              <a:rPr lang="en-US" sz="1200">
                <a:latin typeface="Times" pitchFamily="18" charset="0"/>
              </a:rPr>
              <a:pPr>
                <a:defRPr/>
              </a:pPr>
              <a:t>27</a:t>
            </a:fld>
            <a:endParaRPr lang="en-US" sz="120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B747642-3C76-4CFC-9DA2-E6CEE573607D}" type="slidenum">
              <a:rPr lang="en-US" sz="1200">
                <a:latin typeface="Times" pitchFamily="18" charset="0"/>
              </a:rPr>
              <a:pPr>
                <a:defRPr/>
              </a:pPr>
              <a:t>28</a:t>
            </a:fld>
            <a:endParaRPr lang="en-US" sz="1200">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pitchFamily="18" charset="0"/>
              </a:rPr>
              <a:t>Northern pike is another one of the managed species that we are interested in and is another primary managed species in the lake.  The northern pike population has a history of being abundant with a small average size.  This is a typical length frequency of northern pike from our ice-out surveys.  You can see that there is an abundant number of small northern pike and very few medium to large individuals. </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8755BB34-6051-442E-8AFE-21F31F24DA00}" type="slidenum">
              <a:rPr lang="en-US" sz="1200">
                <a:latin typeface="Times" pitchFamily="18" charset="0"/>
              </a:rPr>
              <a:pPr>
                <a:defRPr/>
              </a:pPr>
              <a:t>29</a:t>
            </a:fld>
            <a:endParaRPr lang="en-US" sz="120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F945CD40-8199-477E-8D2E-51DB3A555F88}" type="slidenum">
              <a:rPr lang="en-US" sz="1200">
                <a:latin typeface="Times" pitchFamily="18" charset="0"/>
              </a:rPr>
              <a:pPr>
                <a:defRPr/>
              </a:pPr>
              <a:t>3</a:t>
            </a:fld>
            <a:endParaRPr lang="en-US" sz="1200">
              <a:latin typeface="Times"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pitchFamily="18" charset="0"/>
              </a:rPr>
              <a:t>The Montrose</a:t>
            </a:r>
            <a:r>
              <a:rPr lang="en-US" baseline="0" dirty="0" smtClean="0">
                <a:latin typeface="Times" pitchFamily="18" charset="0"/>
              </a:rPr>
              <a:t> Area Fisheries Office is in charge of managing the lakes, rivers, and streams in Wright, Stearns, and Sherburne counties located in the Central part of the state.  We manage about 150+ lakes, parts of 6 major river systems, and 7 viable trout streams in this area.</a:t>
            </a:r>
            <a:endParaRPr lang="en-US" dirty="0" smtClean="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pitchFamily="18" charset="0"/>
              </a:rPr>
              <a:t>If we look at previous ice-out assessments we see that all the structural indices are very similar indicating a very stable population.</a:t>
            </a:r>
          </a:p>
        </p:txBody>
      </p:sp>
      <p:sp>
        <p:nvSpPr>
          <p:cNvPr id="58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90676259-D412-42D9-9710-898BBE788C1D}" type="slidenum">
              <a:rPr lang="en-US" sz="1200">
                <a:latin typeface="Times" pitchFamily="18" charset="0"/>
              </a:rPr>
              <a:pPr>
                <a:defRPr/>
              </a:pPr>
              <a:t>30</a:t>
            </a:fld>
            <a:endParaRPr lang="en-US" sz="120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pitchFamily="18" charset="0"/>
              </a:rPr>
              <a:t>So, to summarize the MUE population continues to grow on Sugar Lake.  Structural indices show increased proportion of fish over 42”.  Averaged size has increased for the fourth assessment in a row.  We saw our first 50” fish in 2007 and 2012!!!  The population is within our target range of 0.2 – 0.4 adults/acre.  If we see our population go below 0.2, I would recommend increasing our stocking numbers and vice versa if we start to exceed 0.4 adults/acres I would consider reducing our stocking numbers.  Thanks again to all the volunteers.  I enjoy taking people out and showing them what we do.  It is a good way to get to know some of our clientele.   </a:t>
            </a: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9DC81026-2CE9-4B73-8DEE-1763FA9A61BC}" type="slidenum">
              <a:rPr lang="en-US" sz="1200">
                <a:latin typeface="Times" pitchFamily="18" charset="0"/>
              </a:rPr>
              <a:pPr>
                <a:defRPr/>
              </a:pPr>
              <a:t>31</a:t>
            </a:fld>
            <a:endParaRPr lang="en-US" sz="1200">
              <a:latin typeface="Times"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72F47E98-A71C-41F0-BA1C-F68C9D5165EA}" type="slidenum">
              <a:rPr lang="en-US" sz="1200">
                <a:latin typeface="Times" pitchFamily="18" charset="0"/>
              </a:rPr>
              <a:pPr>
                <a:defRPr/>
              </a:pPr>
              <a:t>32</a:t>
            </a:fld>
            <a:endParaRPr lang="en-US" sz="1200">
              <a:latin typeface="Times"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941320-D918-4C27-8C42-BD25CF91DFF9}" type="slidenum">
              <a:rPr lang="en-US" smtClean="0"/>
              <a:pPr>
                <a:defRPr/>
              </a:pPr>
              <a:t>33</a:t>
            </a:fld>
            <a:endParaRPr lang="en-US"/>
          </a:p>
        </p:txBody>
      </p:sp>
    </p:spTree>
    <p:extLst>
      <p:ext uri="{BB962C8B-B14F-4D97-AF65-F5344CB8AC3E}">
        <p14:creationId xmlns:p14="http://schemas.microsoft.com/office/powerpoint/2010/main" val="2980919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941320-D918-4C27-8C42-BD25CF91DFF9}" type="slidenum">
              <a:rPr lang="en-US" smtClean="0"/>
              <a:pPr>
                <a:defRPr/>
              </a:pPr>
              <a:t>34</a:t>
            </a:fld>
            <a:endParaRPr lang="en-US"/>
          </a:p>
        </p:txBody>
      </p:sp>
    </p:spTree>
    <p:extLst>
      <p:ext uri="{BB962C8B-B14F-4D97-AF65-F5344CB8AC3E}">
        <p14:creationId xmlns:p14="http://schemas.microsoft.com/office/powerpoint/2010/main" val="114972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Our office conducts between 15 and 20 lake surveys annually.  Standard lake surveys consist of electrofishing largemouth bass once water temperature</a:t>
            </a:r>
            <a:r>
              <a:rPr lang="en-US" baseline="0" dirty="0" smtClean="0"/>
              <a:t> reach 55 degrees </a:t>
            </a:r>
            <a:r>
              <a:rPr lang="en-US" dirty="0" smtClean="0"/>
              <a:t>to assess the bass population.  This usually occurs around the first part of May.  </a:t>
            </a:r>
          </a:p>
          <a:p>
            <a:pPr eaLnBrk="1" hangingPunct="1">
              <a:spcBef>
                <a:spcPct val="0"/>
              </a:spcBef>
            </a:pPr>
            <a:endParaRPr lang="en-US" dirty="0" smtClean="0"/>
          </a:p>
          <a:p>
            <a:pPr eaLnBrk="1" hangingPunct="1">
              <a:spcBef>
                <a:spcPct val="0"/>
              </a:spcBef>
            </a:pPr>
            <a:r>
              <a:rPr lang="en-US" dirty="0" smtClean="0"/>
              <a:t>Next we map curly leaf pondweed abundance.  We conduct this survey at the time of peak abundance usually the first part of June.</a:t>
            </a:r>
          </a:p>
          <a:p>
            <a:pPr eaLnBrk="1" hangingPunct="1">
              <a:spcBef>
                <a:spcPct val="0"/>
              </a:spcBef>
            </a:pPr>
            <a:endParaRPr lang="en-US" dirty="0" smtClean="0"/>
          </a:p>
          <a:p>
            <a:pPr eaLnBrk="1" hangingPunct="1">
              <a:spcBef>
                <a:spcPct val="0"/>
              </a:spcBef>
            </a:pPr>
            <a:r>
              <a:rPr lang="en-US" dirty="0" smtClean="0"/>
              <a:t>Then we move on to our summer gill net and trap net surveys.  These are conducted weekly from mid-June through August.</a:t>
            </a:r>
          </a:p>
          <a:p>
            <a:pPr eaLnBrk="1" hangingPunct="1">
              <a:spcBef>
                <a:spcPct val="0"/>
              </a:spcBef>
            </a:pPr>
            <a:endParaRPr lang="en-US" dirty="0" smtClean="0"/>
          </a:p>
          <a:p>
            <a:pPr eaLnBrk="1" hangingPunct="1">
              <a:spcBef>
                <a:spcPct val="0"/>
              </a:spcBef>
            </a:pPr>
            <a:r>
              <a:rPr lang="en-US" dirty="0" smtClean="0"/>
              <a:t>The final step is the aquatic vegetation mapping which consists of mapping emergent and sub-</a:t>
            </a:r>
            <a:r>
              <a:rPr lang="en-US" dirty="0" err="1" smtClean="0"/>
              <a:t>mergent</a:t>
            </a:r>
            <a:r>
              <a:rPr lang="en-US" dirty="0" smtClean="0"/>
              <a:t> aquatic vegetation</a:t>
            </a:r>
            <a:r>
              <a:rPr lang="en-US" baseline="0" dirty="0" smtClean="0"/>
              <a:t> </a:t>
            </a:r>
            <a:r>
              <a:rPr lang="en-US" dirty="0" smtClean="0"/>
              <a:t>plants this usually starts the end of July and goes through August.</a:t>
            </a:r>
          </a:p>
          <a:p>
            <a:endParaRPr lang="en-US" dirty="0" smtClean="0">
              <a:latin typeface="Times" pitchFamily="18" charset="0"/>
            </a:endParaRP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85948492-F1F7-4991-9774-B632B226A3DE}" type="slidenum">
              <a:rPr lang="en-US" sz="1200">
                <a:latin typeface="Times" pitchFamily="18" charset="0"/>
              </a:rPr>
              <a:pPr>
                <a:defRPr/>
              </a:pPr>
              <a:t>4</a:t>
            </a:fld>
            <a:endParaRPr lang="en-US" sz="120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F945CD40-8199-477E-8D2E-51DB3A555F88}" type="slidenum">
              <a:rPr lang="en-US" sz="1200">
                <a:latin typeface="Times" pitchFamily="18" charset="0"/>
              </a:rPr>
              <a:pPr>
                <a:defRPr/>
              </a:pPr>
              <a:t>5</a:t>
            </a:fld>
            <a:endParaRPr lang="en-US" sz="1200">
              <a:latin typeface="Times"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pitchFamily="18" charset="0"/>
              </a:rPr>
              <a:t>Alright, that gives you a better idea what goes into a standard</a:t>
            </a:r>
            <a:r>
              <a:rPr lang="en-US" baseline="0" dirty="0" smtClean="0">
                <a:latin typeface="Times" pitchFamily="18" charset="0"/>
              </a:rPr>
              <a:t> lake survey so lets look at the information from North Brown’s lake so far.</a:t>
            </a:r>
            <a:r>
              <a:rPr lang="en-US" dirty="0" smtClean="0">
                <a:latin typeface="Times" pitchFamily="18"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Well</a:t>
            </a:r>
            <a:r>
              <a:rPr lang="en-US" baseline="0" dirty="0" smtClean="0">
                <a:latin typeface="Times" pitchFamily="18" charset="0"/>
              </a:rPr>
              <a:t>, this</a:t>
            </a:r>
            <a:r>
              <a:rPr lang="en-US" dirty="0" smtClean="0">
                <a:latin typeface="Times" pitchFamily="18" charset="0"/>
              </a:rPr>
              <a:t> is a map of North Brown’s Lake as you know it is 324 acres of which 40% is considered littoral (&lt; 15 </a:t>
            </a:r>
            <a:r>
              <a:rPr lang="en-US" dirty="0" err="1" smtClean="0">
                <a:latin typeface="Times" pitchFamily="18" charset="0"/>
              </a:rPr>
              <a:t>ft</a:t>
            </a:r>
            <a:r>
              <a:rPr lang="en-US" dirty="0" smtClean="0">
                <a:latin typeface="Times" pitchFamily="18" charset="0"/>
              </a:rPr>
              <a:t>).  It has an average depth</a:t>
            </a:r>
            <a:r>
              <a:rPr lang="en-US" baseline="0" dirty="0" smtClean="0">
                <a:latin typeface="Times" pitchFamily="18" charset="0"/>
              </a:rPr>
              <a:t> of 18’ and a </a:t>
            </a:r>
            <a:r>
              <a:rPr lang="en-US" dirty="0" smtClean="0">
                <a:latin typeface="Times" pitchFamily="18" charset="0"/>
              </a:rPr>
              <a:t>maximum depth of 41’ .  Walleye fry have been the stocking</a:t>
            </a:r>
            <a:r>
              <a:rPr lang="en-US" baseline="0" dirty="0" smtClean="0">
                <a:latin typeface="Times" pitchFamily="18" charset="0"/>
              </a:rPr>
              <a:t> strategy since 2003 and are stocked  during odd numbered years at a rate of 1,000 fry. </a:t>
            </a:r>
            <a:r>
              <a:rPr lang="en-US" dirty="0" smtClean="0">
                <a:latin typeface="Times" pitchFamily="18" charset="0"/>
              </a:rPr>
              <a:t>  </a:t>
            </a: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85948492-F1F7-4991-9774-B632B226A3DE}" type="slidenum">
              <a:rPr lang="en-US" sz="1200">
                <a:latin typeface="Times" pitchFamily="18" charset="0"/>
              </a:rPr>
              <a:pPr>
                <a:defRPr/>
              </a:pPr>
              <a:t>6</a:t>
            </a:fld>
            <a:endParaRPr lang="en-US" sz="120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Largemouth bass were sampled on May 23 and sampled</a:t>
            </a:r>
            <a:r>
              <a:rPr lang="en-US" baseline="0" dirty="0" smtClean="0">
                <a:latin typeface="Times" pitchFamily="18" charset="0"/>
              </a:rPr>
              <a:t> at a rate of 33/ </a:t>
            </a:r>
            <a:r>
              <a:rPr lang="en-US" baseline="0" dirty="0" err="1" smtClean="0">
                <a:latin typeface="Times" pitchFamily="18" charset="0"/>
              </a:rPr>
              <a:t>hr</a:t>
            </a:r>
            <a:r>
              <a:rPr lang="en-US" baseline="0" dirty="0" smtClean="0">
                <a:latin typeface="Times" pitchFamily="18" charset="0"/>
              </a:rPr>
              <a:t> which is similar to the Montrose Area average of 38/hr.  Bass sampled ranged from 7 – 19.3 inches and averaged just under 15 inches and 2.3 lbs.  Proportional stock density, which is the number of bass longer than 8” that were also longer than 12”, was 81 and the RSD</a:t>
            </a:r>
            <a:r>
              <a:rPr lang="en-US" baseline="-25000" dirty="0" smtClean="0">
                <a:latin typeface="Times" pitchFamily="18" charset="0"/>
              </a:rPr>
              <a:t>15</a:t>
            </a:r>
            <a:r>
              <a:rPr lang="en-US" baseline="0" dirty="0" smtClean="0">
                <a:latin typeface="Times" pitchFamily="18" charset="0"/>
              </a:rPr>
              <a:t> was 58.  Typically we like to see PSD values between 40 – 70 and RSD</a:t>
            </a:r>
            <a:r>
              <a:rPr lang="en-US" baseline="-25000" dirty="0" smtClean="0">
                <a:latin typeface="Times" pitchFamily="18" charset="0"/>
              </a:rPr>
              <a:t>15</a:t>
            </a:r>
            <a:r>
              <a:rPr lang="en-US" baseline="0" dirty="0" smtClean="0">
                <a:latin typeface="Times" pitchFamily="18" charset="0"/>
              </a:rPr>
              <a:t> values between 20 – 40.  So, North Brown’s looks to be in pretty good shape. </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5B4FC4E1-6791-461E-960E-9A441836DE76}" type="slidenum">
              <a:rPr lang="en-US" sz="1200">
                <a:latin typeface="Times" pitchFamily="18" charset="0"/>
              </a:rPr>
              <a:pPr>
                <a:defRPr/>
              </a:pPr>
              <a:t>7</a:t>
            </a:fld>
            <a:endParaRPr lang="en-US" sz="120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Since</a:t>
            </a:r>
            <a:r>
              <a:rPr lang="en-US" baseline="0" dirty="0" smtClean="0">
                <a:latin typeface="Times" pitchFamily="18" charset="0"/>
              </a:rPr>
              <a:t> 2003, the walleye population has been sustained through fry stocking during odd numbered years.  Now if we look at </a:t>
            </a:r>
            <a:r>
              <a:rPr lang="en-US" dirty="0" smtClean="0">
                <a:latin typeface="Times" pitchFamily="18" charset="0"/>
              </a:rPr>
              <a:t>the walleye catch over time we see that the walleye catch</a:t>
            </a:r>
            <a:r>
              <a:rPr lang="en-US" baseline="0" dirty="0" smtClean="0">
                <a:latin typeface="Times" pitchFamily="18" charset="0"/>
              </a:rPr>
              <a:t> has consistently been low and has ranged from 0.3 – 1.6/net.  The dashed line represent the </a:t>
            </a:r>
            <a:r>
              <a:rPr lang="en-US" dirty="0" smtClean="0">
                <a:latin typeface="Times" pitchFamily="18" charset="0"/>
              </a:rPr>
              <a:t>upper and lower range of expected values</a:t>
            </a:r>
            <a:r>
              <a:rPr lang="en-US" baseline="0" dirty="0" smtClean="0">
                <a:latin typeface="Times" pitchFamily="18" charset="0"/>
              </a:rPr>
              <a:t> for lakes similar to North Brown’s. And so we see that only 2 surveys since 1980 have we had walleye catches within the range of expected values.</a:t>
            </a:r>
            <a:endParaRPr lang="en-US" dirty="0" smtClean="0">
              <a:latin typeface="Times" pitchFamily="18" charset="0"/>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EAE4933F-D7FE-4FDC-BCCA-3B3EE8A7F48E}" type="slidenum">
              <a:rPr lang="en-US" sz="1200">
                <a:latin typeface="Times" pitchFamily="18" charset="0"/>
              </a:rPr>
              <a:pPr>
                <a:defRPr/>
              </a:pPr>
              <a:t>8</a:t>
            </a:fld>
            <a:endParaRPr lang="en-US" sz="120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8" charset="0"/>
              </a:rPr>
              <a:t>As</a:t>
            </a:r>
            <a:r>
              <a:rPr lang="en-US" baseline="0" dirty="0" smtClean="0">
                <a:latin typeface="Times" pitchFamily="18" charset="0"/>
              </a:rPr>
              <a:t> I mentioned, since 2003 we have stocked North Brown’s Lake with walleye fry in order to try and produce better year classes and then follow up with fingerlings if fry survival is poor.  This graph depicts our success or failure of recent stockings.  The dashed lines represent a way to indicate a strong, average, or weak year class.  So anything above the top dashed line would be considered a strong year class and anything below the lower dashed line would be considered a weak year class and those falling within the lines is considered an average year class.  As you can see we have had relatively poor success with our fry stocking with the exception of 2005 when we had a strong year class produced.  We again stocked the lake with 130,000 fry this spring and will shock again this fall to monitor the fry survival.  Based on our walleye catches and YOY survival it might warrant looking at our stocking strategy.   </a:t>
            </a:r>
            <a:endParaRPr lang="en-US" dirty="0" smtClean="0">
              <a:latin typeface="Times" pitchFamily="18"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 Helvetica Bold"/>
              </a:defRPr>
            </a:lvl1pPr>
            <a:lvl2pPr marL="757024" indent="-291163" eaLnBrk="0" hangingPunct="0">
              <a:defRPr sz="2400">
                <a:solidFill>
                  <a:schemeClr val="tx1"/>
                </a:solidFill>
                <a:latin typeface="B Helvetica Bold"/>
              </a:defRPr>
            </a:lvl2pPr>
            <a:lvl3pPr marL="1164653" indent="-232930" eaLnBrk="0" hangingPunct="0">
              <a:defRPr sz="2400">
                <a:solidFill>
                  <a:schemeClr val="tx1"/>
                </a:solidFill>
                <a:latin typeface="B Helvetica Bold"/>
              </a:defRPr>
            </a:lvl3pPr>
            <a:lvl4pPr marL="1630514" indent="-232930" eaLnBrk="0" hangingPunct="0">
              <a:defRPr sz="2400">
                <a:solidFill>
                  <a:schemeClr val="tx1"/>
                </a:solidFill>
                <a:latin typeface="B Helvetica Bold"/>
              </a:defRPr>
            </a:lvl4pPr>
            <a:lvl5pPr marL="2096375" indent="-232930" eaLnBrk="0" hangingPunct="0">
              <a:defRPr sz="2400">
                <a:solidFill>
                  <a:schemeClr val="tx1"/>
                </a:solidFill>
                <a:latin typeface="B Helvetica Bold"/>
              </a:defRPr>
            </a:lvl5pPr>
            <a:lvl6pPr marL="2562236" indent="-232930" eaLnBrk="0" fontAlgn="base" hangingPunct="0">
              <a:spcBef>
                <a:spcPct val="0"/>
              </a:spcBef>
              <a:spcAft>
                <a:spcPct val="0"/>
              </a:spcAft>
              <a:defRPr sz="2400">
                <a:solidFill>
                  <a:schemeClr val="tx1"/>
                </a:solidFill>
                <a:latin typeface="B Helvetica Bold"/>
              </a:defRPr>
            </a:lvl6pPr>
            <a:lvl7pPr marL="3028096" indent="-232930" eaLnBrk="0" fontAlgn="base" hangingPunct="0">
              <a:spcBef>
                <a:spcPct val="0"/>
              </a:spcBef>
              <a:spcAft>
                <a:spcPct val="0"/>
              </a:spcAft>
              <a:defRPr sz="2400">
                <a:solidFill>
                  <a:schemeClr val="tx1"/>
                </a:solidFill>
                <a:latin typeface="B Helvetica Bold"/>
              </a:defRPr>
            </a:lvl7pPr>
            <a:lvl8pPr marL="3493957" indent="-232930" eaLnBrk="0" fontAlgn="base" hangingPunct="0">
              <a:spcBef>
                <a:spcPct val="0"/>
              </a:spcBef>
              <a:spcAft>
                <a:spcPct val="0"/>
              </a:spcAft>
              <a:defRPr sz="2400">
                <a:solidFill>
                  <a:schemeClr val="tx1"/>
                </a:solidFill>
                <a:latin typeface="B Helvetica Bold"/>
              </a:defRPr>
            </a:lvl8pPr>
            <a:lvl9pPr marL="3959819" indent="-232930" eaLnBrk="0" fontAlgn="base" hangingPunct="0">
              <a:spcBef>
                <a:spcPct val="0"/>
              </a:spcBef>
              <a:spcAft>
                <a:spcPct val="0"/>
              </a:spcAft>
              <a:defRPr sz="2400">
                <a:solidFill>
                  <a:schemeClr val="tx1"/>
                </a:solidFill>
                <a:latin typeface="B Helvetica Bold"/>
              </a:defRPr>
            </a:lvl9pPr>
          </a:lstStyle>
          <a:p>
            <a:pPr>
              <a:defRPr/>
            </a:pPr>
            <a:fld id="{29B0BD91-EEE0-4E41-A763-FA82AF92C098}" type="slidenum">
              <a:rPr lang="en-US" sz="1200">
                <a:latin typeface="Times" pitchFamily="18" charset="0"/>
              </a:rPr>
              <a:pPr>
                <a:defRPr/>
              </a:pPr>
              <a:t>9</a:t>
            </a:fld>
            <a:endParaRPr lang="en-US" sz="120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140825" cy="6850063"/>
            <a:chOff x="0" y="0"/>
            <a:chExt cx="5758" cy="4315"/>
          </a:xfrm>
        </p:grpSpPr>
        <p:sp>
          <p:nvSpPr>
            <p:cNvPr id="4" name="Freeform 13"/>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14"/>
            <p:cNvGrpSpPr>
              <a:grpSpLocks/>
            </p:cNvGrpSpPr>
            <p:nvPr userDrawn="1"/>
          </p:nvGrpSpPr>
          <p:grpSpPr bwMode="auto">
            <a:xfrm>
              <a:off x="1728" y="1409"/>
              <a:ext cx="4027" cy="2906"/>
              <a:chOff x="1728" y="1409"/>
              <a:chExt cx="4027" cy="2906"/>
            </a:xfrm>
          </p:grpSpPr>
          <p:sp>
            <p:nvSpPr>
              <p:cNvPr id="6"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latin typeface="B Helvetica Bold" charset="0"/>
                  <a:cs typeface="+mn-cs"/>
                </a:endParaRPr>
              </a:p>
            </p:txBody>
          </p:sp>
          <p:sp>
            <p:nvSpPr>
              <p:cNvPr id="7"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latin typeface="B Helvetica Bold" charset="0"/>
                  <a:cs typeface="+mn-cs"/>
                </a:endParaRPr>
              </a:p>
            </p:txBody>
          </p:sp>
          <p:sp>
            <p:nvSpPr>
              <p:cNvPr id="8"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lstStyle/>
              <a:p>
                <a:pPr eaLnBrk="0" hangingPunct="0">
                  <a:defRPr/>
                </a:pPr>
                <a:endParaRPr lang="en-US">
                  <a:latin typeface="B Helvetica Bold" charset="0"/>
                  <a:cs typeface="+mn-cs"/>
                </a:endParaRPr>
              </a:p>
            </p:txBody>
          </p:sp>
          <p:sp>
            <p:nvSpPr>
              <p:cNvPr id="9" name="Freeform 1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a:latin typeface="B Helvetica Bold" charset="0"/>
                  <a:cs typeface="+mn-cs"/>
                </a:endParaRPr>
              </a:p>
            </p:txBody>
          </p:sp>
          <p:sp>
            <p:nvSpPr>
              <p:cNvPr id="11"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a:latin typeface="B Helvetica Bold" charset="0"/>
                  <a:cs typeface="+mn-cs"/>
                </a:endParaRPr>
              </a:p>
            </p:txBody>
          </p:sp>
        </p:grpSp>
      </p:grpSp>
      <p:sp>
        <p:nvSpPr>
          <p:cNvPr id="46091" name="Rectangle 11"/>
          <p:cNvSpPr>
            <a:spLocks noGrp="1" noChangeArrowheads="1"/>
          </p:cNvSpPr>
          <p:nvPr>
            <p:ph type="ctrTitle" sz="quarter"/>
          </p:nvPr>
        </p:nvSpPr>
        <p:spPr bwMode="auto">
          <a:xfrm>
            <a:off x="685800" y="762000"/>
            <a:ext cx="7772400" cy="19208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3200"/>
            </a:lvl1pPr>
          </a:lstStyle>
          <a:p>
            <a:r>
              <a:rPr lang="en-US"/>
              <a:t>Click to edit Master title style</a:t>
            </a:r>
          </a:p>
        </p:txBody>
      </p:sp>
    </p:spTree>
    <p:extLst>
      <p:ext uri="{BB962C8B-B14F-4D97-AF65-F5344CB8AC3E}">
        <p14:creationId xmlns:p14="http://schemas.microsoft.com/office/powerpoint/2010/main" val="703658790"/>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0832630"/>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262822"/>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260983"/>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1135758"/>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0927273"/>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989857"/>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2001103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55803"/>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8980389"/>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62949"/>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0063"/>
            <a:chOff x="0" y="0"/>
            <a:chExt cx="5758" cy="4315"/>
          </a:xfrm>
        </p:grpSpPr>
        <p:sp>
          <p:nvSpPr>
            <p:cNvPr id="1029" name="Freeform 3"/>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0" name="Group 4"/>
            <p:cNvGrpSpPr>
              <a:grpSpLocks/>
            </p:cNvGrpSpPr>
            <p:nvPr userDrawn="1"/>
          </p:nvGrpSpPr>
          <p:grpSpPr bwMode="auto">
            <a:xfrm>
              <a:off x="1728" y="1409"/>
              <a:ext cx="4027" cy="2906"/>
              <a:chOff x="1728" y="1409"/>
              <a:chExt cx="4027" cy="2906"/>
            </a:xfrm>
          </p:grpSpPr>
          <p:sp>
            <p:nvSpPr>
              <p:cNvPr id="4506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latin typeface="B Helvetica Bold" charset="0"/>
                  <a:cs typeface="+mn-cs"/>
                </a:endParaRPr>
              </a:p>
            </p:txBody>
          </p:sp>
          <p:sp>
            <p:nvSpPr>
              <p:cNvPr id="4506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latin typeface="B Helvetica Bold" charset="0"/>
                  <a:cs typeface="+mn-cs"/>
                </a:endParaRPr>
              </a:p>
            </p:txBody>
          </p:sp>
          <p:sp>
            <p:nvSpPr>
              <p:cNvPr id="4506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lstStyle/>
              <a:p>
                <a:pPr eaLnBrk="0" hangingPunct="0">
                  <a:defRPr/>
                </a:pPr>
                <a:endParaRPr lang="en-US">
                  <a:latin typeface="B Helvetica Bold" charset="0"/>
                  <a:cs typeface="+mn-cs"/>
                </a:endParaRPr>
              </a:p>
            </p:txBody>
          </p:sp>
          <p:sp>
            <p:nvSpPr>
              <p:cNvPr id="1034"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a:latin typeface="B Helvetica Bold" charset="0"/>
                  <a:cs typeface="+mn-cs"/>
                </a:endParaRPr>
              </a:p>
            </p:txBody>
          </p:sp>
          <p:sp>
            <p:nvSpPr>
              <p:cNvPr id="45066"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a:latin typeface="B Helvetica Bold" charset="0"/>
                  <a:cs typeface="+mn-cs"/>
                </a:endParaRPr>
              </a:p>
            </p:txBody>
          </p:sp>
        </p:grpSp>
      </p:grpSp>
      <p:pic>
        <p:nvPicPr>
          <p:cNvPr id="1027" name="Picture 16" descr="dnrlogo.jpg                                                    00124303Macintosh HD                   C2F910B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5638800"/>
            <a:ext cx="512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18"/>
          <p:cNvSpPr txBox="1">
            <a:spLocks noChangeArrowheads="1"/>
          </p:cNvSpPr>
          <p:nvPr/>
        </p:nvSpPr>
        <p:spPr bwMode="auto">
          <a:xfrm>
            <a:off x="1600200" y="457200"/>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 Helvetica Bold"/>
              </a:defRPr>
            </a:lvl1pPr>
            <a:lvl2pPr marL="742950" indent="-285750" eaLnBrk="0" hangingPunct="0">
              <a:defRPr sz="2400">
                <a:solidFill>
                  <a:schemeClr val="tx1"/>
                </a:solidFill>
                <a:latin typeface="B Helvetica Bold"/>
              </a:defRPr>
            </a:lvl2pPr>
            <a:lvl3pPr marL="1143000" indent="-228600" eaLnBrk="0" hangingPunct="0">
              <a:defRPr sz="2400">
                <a:solidFill>
                  <a:schemeClr val="tx1"/>
                </a:solidFill>
                <a:latin typeface="B Helvetica Bold"/>
              </a:defRPr>
            </a:lvl3pPr>
            <a:lvl4pPr marL="1600200" indent="-228600" eaLnBrk="0" hangingPunct="0">
              <a:defRPr sz="2400">
                <a:solidFill>
                  <a:schemeClr val="tx1"/>
                </a:solidFill>
                <a:latin typeface="B Helvetica Bold"/>
              </a:defRPr>
            </a:lvl4pPr>
            <a:lvl5pPr marL="2057400" indent="-228600" eaLnBrk="0" hangingPunct="0">
              <a:defRPr sz="2400">
                <a:solidFill>
                  <a:schemeClr val="tx1"/>
                </a:solidFill>
                <a:latin typeface="B Helvetica Bold"/>
              </a:defRPr>
            </a:lvl5pPr>
            <a:lvl6pPr marL="2514600" indent="-228600" eaLnBrk="0" fontAlgn="base" hangingPunct="0">
              <a:spcBef>
                <a:spcPct val="0"/>
              </a:spcBef>
              <a:spcAft>
                <a:spcPct val="0"/>
              </a:spcAft>
              <a:defRPr sz="2400">
                <a:solidFill>
                  <a:schemeClr val="tx1"/>
                </a:solidFill>
                <a:latin typeface="B Helvetica Bold"/>
              </a:defRPr>
            </a:lvl6pPr>
            <a:lvl7pPr marL="2971800" indent="-228600" eaLnBrk="0" fontAlgn="base" hangingPunct="0">
              <a:spcBef>
                <a:spcPct val="0"/>
              </a:spcBef>
              <a:spcAft>
                <a:spcPct val="0"/>
              </a:spcAft>
              <a:defRPr sz="2400">
                <a:solidFill>
                  <a:schemeClr val="tx1"/>
                </a:solidFill>
                <a:latin typeface="B Helvetica Bold"/>
              </a:defRPr>
            </a:lvl7pPr>
            <a:lvl8pPr marL="3429000" indent="-228600" eaLnBrk="0" fontAlgn="base" hangingPunct="0">
              <a:spcBef>
                <a:spcPct val="0"/>
              </a:spcBef>
              <a:spcAft>
                <a:spcPct val="0"/>
              </a:spcAft>
              <a:defRPr sz="2400">
                <a:solidFill>
                  <a:schemeClr val="tx1"/>
                </a:solidFill>
                <a:latin typeface="B Helvetica Bold"/>
              </a:defRPr>
            </a:lvl8pPr>
            <a:lvl9pPr marL="3886200" indent="-228600" eaLnBrk="0" fontAlgn="base" hangingPunct="0">
              <a:spcBef>
                <a:spcPct val="0"/>
              </a:spcBef>
              <a:spcAft>
                <a:spcPct val="0"/>
              </a:spcAft>
              <a:defRPr sz="2400">
                <a:solidFill>
                  <a:schemeClr val="tx1"/>
                </a:solidFill>
                <a:latin typeface="B Helvetica Bold"/>
              </a:defRPr>
            </a:lvl9pPr>
          </a:lstStyle>
          <a:p>
            <a:pPr algn="ctr">
              <a:spcBef>
                <a:spcPct val="50000"/>
              </a:spcBef>
              <a:defRPr/>
            </a:pPr>
            <a:endParaRPr lang="en-US" sz="2800" smtClean="0"/>
          </a:p>
        </p:txBody>
      </p:sp>
    </p:spTree>
  </p:cSld>
  <p:clrMap bg1="dk2" tx1="lt1" bg2="dk1" tx2="lt2" accent1="accent1" accent2="accent2" accent3="accent3" accent4="accent4" accent5="accent5" accent6="accent6" hlink="hlink" folHlink="folHlink"/>
  <p:sldLayoutIdLst>
    <p:sldLayoutId id="2147483857"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med">
    <p:wipe/>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B Helvetica Bold"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B Helvetica Bold"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B Helvetica Bold"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B Helvetica Bold"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B Helvetica Bold"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B Helvetica Bold"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B Helvetica Bold"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B Helvetica Bold"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nr.state.mn.us/areas/fisheries/montro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dnr.state.mn.u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J:\All\DNR_Logos\sf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775" y="5259388"/>
            <a:ext cx="124618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pPr>
              <a:defRPr/>
            </a:pPr>
            <a:r>
              <a:rPr lang="en-US" dirty="0" smtClean="0"/>
              <a:t>The Fishery of </a:t>
            </a:r>
            <a:br>
              <a:rPr lang="en-US" dirty="0" smtClean="0"/>
            </a:br>
            <a:r>
              <a:rPr lang="en-US" dirty="0" smtClean="0"/>
              <a:t>North Brown’s Lake</a:t>
            </a:r>
            <a:endParaRPr lang="en-US" dirty="0"/>
          </a:p>
        </p:txBody>
      </p:sp>
      <p:sp>
        <p:nvSpPr>
          <p:cNvPr id="6" name="Content Placeholder 5"/>
          <p:cNvSpPr>
            <a:spLocks noGrp="1"/>
          </p:cNvSpPr>
          <p:nvPr>
            <p:ph idx="1"/>
          </p:nvPr>
        </p:nvSpPr>
        <p:spPr/>
        <p:txBody>
          <a:bodyPr/>
          <a:lstStyle/>
          <a:p>
            <a:pPr marL="0" indent="0" algn="ctr">
              <a:buFont typeface="Wingdings" pitchFamily="2" charset="2"/>
              <a:buNone/>
              <a:defRPr/>
            </a:pPr>
            <a:endParaRPr lang="en-US" dirty="0" smtClean="0"/>
          </a:p>
          <a:p>
            <a:pPr marL="0" indent="0" algn="ctr">
              <a:buFont typeface="Wingdings" pitchFamily="2" charset="2"/>
              <a:buNone/>
              <a:defRPr/>
            </a:pPr>
            <a:r>
              <a:rPr lang="en-US" dirty="0" smtClean="0"/>
              <a:t>Joe </a:t>
            </a:r>
            <a:r>
              <a:rPr lang="en-US" dirty="0" err="1" smtClean="0"/>
              <a:t>Stewig</a:t>
            </a:r>
            <a:endParaRPr lang="en-US" dirty="0"/>
          </a:p>
          <a:p>
            <a:pPr marL="0" indent="0" algn="ctr">
              <a:buFont typeface="Wingdings" pitchFamily="2" charset="2"/>
              <a:buNone/>
              <a:defRPr/>
            </a:pPr>
            <a:r>
              <a:rPr lang="en-US" dirty="0" smtClean="0"/>
              <a:t>Area </a:t>
            </a:r>
            <a:r>
              <a:rPr lang="en-US" smtClean="0"/>
              <a:t>Fisheries Manager</a:t>
            </a:r>
            <a:endParaRPr lang="en-US" dirty="0" smtClean="0"/>
          </a:p>
          <a:p>
            <a:pPr marL="0" indent="0" algn="ctr">
              <a:buFont typeface="Wingdings" pitchFamily="2" charset="2"/>
              <a:buNone/>
              <a:defRPr/>
            </a:pPr>
            <a:r>
              <a:rPr lang="en-US" dirty="0" smtClean="0"/>
              <a:t>7/20/13</a:t>
            </a:r>
            <a:endParaRPr lang="en-US" dirty="0" smtClean="0"/>
          </a:p>
          <a:p>
            <a:pPr marL="0" indent="0" algn="ctr">
              <a:buFont typeface="Wingdings" pitchFamily="2" charset="2"/>
              <a:buNone/>
              <a:defRPr/>
            </a:pPr>
            <a:endParaRPr lang="en-US" dirty="0" smtClean="0"/>
          </a:p>
          <a:p>
            <a:pPr marL="0" indent="0" algn="ctr">
              <a:buFont typeface="Wingdings" pitchFamily="2" charset="2"/>
              <a:buNone/>
              <a:defRPr/>
            </a:pPr>
            <a:endParaRPr lang="en-US" dirty="0"/>
          </a:p>
        </p:txBody>
      </p:sp>
      <p:pic>
        <p:nvPicPr>
          <p:cNvPr id="307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63" y="3962400"/>
            <a:ext cx="32988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2538" y="3962400"/>
            <a:ext cx="32988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2551" y="5464174"/>
            <a:ext cx="3247249" cy="1400175"/>
          </a:xfrm>
          <a:prstGeom prst="rect">
            <a:avLst/>
          </a:prstGeom>
        </p:spPr>
      </p:pic>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Northern Pike</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52902356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14341" name="Picture 5" descr="D:\Users\jostewig\Desktop\Fishes Of the Miss R\northern_pi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454" y="125412"/>
            <a:ext cx="2560483" cy="1703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Northern Pike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966130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5" descr="D:\Users\jostewig\Desktop\Fishes Of the Miss R\northern_pi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454" y="125412"/>
            <a:ext cx="2560483" cy="1703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dirty="0" smtClean="0">
                <a:latin typeface="Arial" pitchFamily="34" charset="0"/>
              </a:rPr>
              <a:t>Northern Pike</a:t>
            </a:r>
          </a:p>
        </p:txBody>
      </p:sp>
      <p:graphicFrame>
        <p:nvGraphicFramePr>
          <p:cNvPr id="2" name="Content Placeholder 7"/>
          <p:cNvGraphicFramePr>
            <a:graphicFrameLocks noGrp="1"/>
          </p:cNvGraphicFramePr>
          <p:nvPr>
            <p:ph idx="1"/>
            <p:extLst>
              <p:ext uri="{D42A27DB-BD31-4B8C-83A1-F6EECF244321}">
                <p14:modId xmlns:p14="http://schemas.microsoft.com/office/powerpoint/2010/main" val="24536366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5" descr="D:\Users\jostewig\Desktop\Fishes Of the Miss R\northern_pi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454" y="125412"/>
            <a:ext cx="2560483" cy="1703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Channel Catfish</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18253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634" y="228600"/>
            <a:ext cx="2474094" cy="1066800"/>
          </a:xfrm>
          <a:prstGeom prst="rect">
            <a:avLst/>
          </a:prstGeom>
        </p:spPr>
      </p:pic>
    </p:spTree>
    <p:extLst>
      <p:ext uri="{BB962C8B-B14F-4D97-AF65-F5344CB8AC3E}">
        <p14:creationId xmlns:p14="http://schemas.microsoft.com/office/powerpoint/2010/main" val="2392181147"/>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Channel Catfish</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931562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634" y="228600"/>
            <a:ext cx="2474094" cy="1066800"/>
          </a:xfrm>
          <a:prstGeom prst="rect">
            <a:avLst/>
          </a:prstGeom>
        </p:spPr>
      </p:pic>
    </p:spTree>
    <p:extLst>
      <p:ext uri="{BB962C8B-B14F-4D97-AF65-F5344CB8AC3E}">
        <p14:creationId xmlns:p14="http://schemas.microsoft.com/office/powerpoint/2010/main" val="1546090716"/>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Black Crappie</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34511974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228600"/>
            <a:ext cx="2286000" cy="1257300"/>
          </a:xfrm>
          <a:prstGeom prst="rect">
            <a:avLst/>
          </a:prstGeom>
        </p:spPr>
      </p:pic>
    </p:spTree>
    <p:extLst>
      <p:ext uri="{BB962C8B-B14F-4D97-AF65-F5344CB8AC3E}">
        <p14:creationId xmlns:p14="http://schemas.microsoft.com/office/powerpoint/2010/main" val="4170235376"/>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Bluegill</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79033939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2227" name="Picture 3" descr="D:\Users\jostewig\Desktop\Fishes Of the Miss R\BLUEG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52400"/>
            <a:ext cx="2165350" cy="144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9733"/>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Yellow Perch</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9321543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D:\Users\jostewig\Desktop\Fishes Of the Miss R\yellow per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52400"/>
            <a:ext cx="2443163" cy="125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41410"/>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Bullhead species</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0116272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990600"/>
            <a:ext cx="3457729" cy="1369835"/>
          </a:xfrm>
          <a:prstGeom prst="rect">
            <a:avLst/>
          </a:prstGeom>
        </p:spPr>
      </p:pic>
    </p:spTree>
    <p:extLst>
      <p:ext uri="{BB962C8B-B14F-4D97-AF65-F5344CB8AC3E}">
        <p14:creationId xmlns:p14="http://schemas.microsoft.com/office/powerpoint/2010/main" val="1244086001"/>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solidFill>
                  <a:srgbClr val="66FF33"/>
                </a:solidFill>
                <a:latin typeface="Arial" pitchFamily="34" charset="0"/>
              </a:rPr>
              <a:t>Summary</a:t>
            </a:r>
          </a:p>
        </p:txBody>
      </p:sp>
      <p:sp>
        <p:nvSpPr>
          <p:cNvPr id="3" name="Content Placeholder 2"/>
          <p:cNvSpPr>
            <a:spLocks noGrp="1"/>
          </p:cNvSpPr>
          <p:nvPr>
            <p:ph idx="1"/>
          </p:nvPr>
        </p:nvSpPr>
        <p:spPr/>
        <p:txBody>
          <a:bodyPr/>
          <a:lstStyle/>
          <a:p>
            <a:pPr>
              <a:buClr>
                <a:srgbClr val="1C1C1C"/>
              </a:buClr>
              <a:buFont typeface="Wingdings" pitchFamily="2" charset="2"/>
              <a:buChar char="Ø"/>
              <a:defRPr/>
            </a:pPr>
            <a:r>
              <a:rPr lang="en-US" sz="2800" dirty="0" smtClean="0">
                <a:solidFill>
                  <a:srgbClr val="66FF33"/>
                </a:solidFill>
                <a:effectLst/>
              </a:rPr>
              <a:t>WAE catch low, similar across surveys</a:t>
            </a:r>
          </a:p>
          <a:p>
            <a:pPr>
              <a:buClr>
                <a:srgbClr val="1C1C1C"/>
              </a:buClr>
              <a:buFont typeface="Wingdings" pitchFamily="2" charset="2"/>
              <a:buChar char="Ø"/>
              <a:defRPr/>
            </a:pPr>
            <a:endParaRPr lang="en-US" sz="2800" dirty="0" smtClean="0">
              <a:solidFill>
                <a:srgbClr val="66FF33"/>
              </a:solidFill>
              <a:effectLst/>
            </a:endParaRPr>
          </a:p>
          <a:p>
            <a:pPr>
              <a:buClr>
                <a:srgbClr val="1C1C1C"/>
              </a:buClr>
              <a:buFont typeface="Wingdings" pitchFamily="2" charset="2"/>
              <a:buChar char="Ø"/>
              <a:defRPr/>
            </a:pPr>
            <a:r>
              <a:rPr lang="en-US" sz="2800" dirty="0" smtClean="0">
                <a:solidFill>
                  <a:srgbClr val="66FF33"/>
                </a:solidFill>
                <a:effectLst/>
              </a:rPr>
              <a:t>NOP catch high; average size good</a:t>
            </a:r>
          </a:p>
          <a:p>
            <a:pPr>
              <a:buClr>
                <a:srgbClr val="1C1C1C"/>
              </a:buClr>
              <a:buFont typeface="Wingdings" pitchFamily="2" charset="2"/>
              <a:buChar char="Ø"/>
              <a:defRPr/>
            </a:pPr>
            <a:endParaRPr lang="en-US" sz="2800" dirty="0" smtClean="0">
              <a:solidFill>
                <a:srgbClr val="66FF33"/>
              </a:solidFill>
              <a:effectLst/>
            </a:endParaRPr>
          </a:p>
          <a:p>
            <a:pPr>
              <a:buClr>
                <a:srgbClr val="1C1C1C"/>
              </a:buClr>
              <a:buFont typeface="Wingdings" pitchFamily="2" charset="2"/>
              <a:buChar char="Ø"/>
              <a:defRPr/>
            </a:pPr>
            <a:r>
              <a:rPr lang="en-US" sz="2800" dirty="0" smtClean="0">
                <a:solidFill>
                  <a:srgbClr val="66FF33"/>
                </a:solidFill>
                <a:effectLst/>
              </a:rPr>
              <a:t>CCF have arrived!!! Bullhead catch decreased</a:t>
            </a:r>
          </a:p>
          <a:p>
            <a:pPr>
              <a:buClr>
                <a:srgbClr val="1C1C1C"/>
              </a:buClr>
              <a:buFont typeface="Wingdings" pitchFamily="2" charset="2"/>
              <a:buChar char="Ø"/>
              <a:defRPr/>
            </a:pPr>
            <a:endParaRPr lang="en-US" sz="2800" dirty="0" smtClean="0">
              <a:solidFill>
                <a:srgbClr val="66FF33"/>
              </a:solidFill>
              <a:effectLst/>
            </a:endParaRPr>
          </a:p>
          <a:p>
            <a:pPr>
              <a:buClr>
                <a:srgbClr val="1C1C1C"/>
              </a:buClr>
              <a:buFont typeface="Wingdings" pitchFamily="2" charset="2"/>
              <a:buChar char="Ø"/>
              <a:defRPr/>
            </a:pPr>
            <a:r>
              <a:rPr lang="en-US" sz="2800" dirty="0" smtClean="0">
                <a:solidFill>
                  <a:srgbClr val="66FF33"/>
                </a:solidFill>
                <a:effectLst/>
              </a:rPr>
              <a:t>BLC, BLG, and YEP catch normal  </a:t>
            </a:r>
          </a:p>
          <a:p>
            <a:pPr>
              <a:buClr>
                <a:srgbClr val="1C1C1C"/>
              </a:buClr>
              <a:buFont typeface="Wingdings" pitchFamily="2" charset="2"/>
              <a:buChar char="Ø"/>
              <a:defRPr/>
            </a:pPr>
            <a:endParaRPr lang="en-US" sz="2800" dirty="0" smtClean="0">
              <a:solidFill>
                <a:srgbClr val="66FF33"/>
              </a:solidFill>
              <a:effectLst/>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righ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95400" y="1600200"/>
            <a:ext cx="708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B Helvetica Bold"/>
                <a:cs typeface="Arial" pitchFamily="34" charset="0"/>
              </a:defRPr>
            </a:lvl1pPr>
            <a:lvl2pPr marL="742950" indent="-285750" eaLnBrk="0" hangingPunct="0">
              <a:defRPr sz="2400">
                <a:solidFill>
                  <a:schemeClr val="tx1"/>
                </a:solidFill>
                <a:latin typeface="B Helvetica Bold"/>
                <a:cs typeface="Arial" pitchFamily="34" charset="0"/>
              </a:defRPr>
            </a:lvl2pPr>
            <a:lvl3pPr marL="1143000" indent="-228600" eaLnBrk="0" hangingPunct="0">
              <a:defRPr sz="2400">
                <a:solidFill>
                  <a:schemeClr val="tx1"/>
                </a:solidFill>
                <a:latin typeface="B Helvetica Bold"/>
                <a:cs typeface="Arial" pitchFamily="34" charset="0"/>
              </a:defRPr>
            </a:lvl3pPr>
            <a:lvl4pPr marL="1600200" indent="-228600" eaLnBrk="0" hangingPunct="0">
              <a:defRPr sz="2400">
                <a:solidFill>
                  <a:schemeClr val="tx1"/>
                </a:solidFill>
                <a:latin typeface="B Helvetica Bold"/>
                <a:cs typeface="Arial" pitchFamily="34" charset="0"/>
              </a:defRPr>
            </a:lvl4pPr>
            <a:lvl5pPr marL="2057400" indent="-228600" eaLnBrk="0" hangingPunct="0">
              <a:defRPr sz="2400">
                <a:solidFill>
                  <a:schemeClr val="tx1"/>
                </a:solidFill>
                <a:latin typeface="B Helvetica Bold"/>
                <a:cs typeface="Arial" pitchFamily="34" charset="0"/>
              </a:defRPr>
            </a:lvl5pPr>
            <a:lvl6pPr marL="2514600" indent="-228600" eaLnBrk="0" fontAlgn="base" hangingPunct="0">
              <a:spcBef>
                <a:spcPct val="0"/>
              </a:spcBef>
              <a:spcAft>
                <a:spcPct val="0"/>
              </a:spcAft>
              <a:defRPr sz="2400">
                <a:solidFill>
                  <a:schemeClr val="tx1"/>
                </a:solidFill>
                <a:latin typeface="B Helvetica Bold"/>
                <a:cs typeface="Arial" pitchFamily="34" charset="0"/>
              </a:defRPr>
            </a:lvl6pPr>
            <a:lvl7pPr marL="2971800" indent="-228600" eaLnBrk="0" fontAlgn="base" hangingPunct="0">
              <a:spcBef>
                <a:spcPct val="0"/>
              </a:spcBef>
              <a:spcAft>
                <a:spcPct val="0"/>
              </a:spcAft>
              <a:defRPr sz="2400">
                <a:solidFill>
                  <a:schemeClr val="tx1"/>
                </a:solidFill>
                <a:latin typeface="B Helvetica Bold"/>
                <a:cs typeface="Arial" pitchFamily="34" charset="0"/>
              </a:defRPr>
            </a:lvl7pPr>
            <a:lvl8pPr marL="3429000" indent="-228600" eaLnBrk="0" fontAlgn="base" hangingPunct="0">
              <a:spcBef>
                <a:spcPct val="0"/>
              </a:spcBef>
              <a:spcAft>
                <a:spcPct val="0"/>
              </a:spcAft>
              <a:defRPr sz="2400">
                <a:solidFill>
                  <a:schemeClr val="tx1"/>
                </a:solidFill>
                <a:latin typeface="B Helvetica Bold"/>
                <a:cs typeface="Arial" pitchFamily="34" charset="0"/>
              </a:defRPr>
            </a:lvl8pPr>
            <a:lvl9pPr marL="3886200" indent="-228600" eaLnBrk="0" fontAlgn="base" hangingPunct="0">
              <a:spcBef>
                <a:spcPct val="0"/>
              </a:spcBef>
              <a:spcAft>
                <a:spcPct val="0"/>
              </a:spcAft>
              <a:defRPr sz="2400">
                <a:solidFill>
                  <a:schemeClr val="tx1"/>
                </a:solidFill>
                <a:latin typeface="B Helvetica Bold"/>
                <a:cs typeface="Arial" pitchFamily="34" charset="0"/>
              </a:defRPr>
            </a:lvl9pPr>
          </a:lstStyle>
          <a:p>
            <a:pPr algn="ctr">
              <a:buClr>
                <a:srgbClr val="FFE132"/>
              </a:buClr>
              <a:buFont typeface="Times" pitchFamily="18" charset="0"/>
              <a:buChar char="&gt;"/>
            </a:pPr>
            <a:endParaRPr lang="en-US" sz="2600"/>
          </a:p>
          <a:p>
            <a:pPr>
              <a:spcBef>
                <a:spcPct val="50000"/>
              </a:spcBef>
              <a:buFontTx/>
              <a:buChar char="•"/>
            </a:pPr>
            <a:endParaRPr lang="en-US" sz="2600"/>
          </a:p>
        </p:txBody>
      </p:sp>
      <p:sp>
        <p:nvSpPr>
          <p:cNvPr id="3" name="Title 2"/>
          <p:cNvSpPr>
            <a:spLocks noGrp="1"/>
          </p:cNvSpPr>
          <p:nvPr>
            <p:ph type="title"/>
          </p:nvPr>
        </p:nvSpPr>
        <p:spPr bwMode="auto">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solidFill>
                  <a:srgbClr val="66FF33"/>
                </a:solidFill>
                <a:latin typeface="Arial" pitchFamily="34" charset="0"/>
              </a:rPr>
              <a:t>Outline</a:t>
            </a:r>
          </a:p>
        </p:txBody>
      </p:sp>
      <p:sp>
        <p:nvSpPr>
          <p:cNvPr id="4" name="Content Placeholder 3"/>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80808"/>
              </a:buClr>
              <a:buFont typeface="Wingdings" pitchFamily="2" charset="2"/>
              <a:buChar char="Ø"/>
              <a:defRPr/>
            </a:pPr>
            <a:r>
              <a:rPr lang="en-US" dirty="0" smtClean="0">
                <a:solidFill>
                  <a:srgbClr val="66FF33"/>
                </a:solidFill>
                <a:effectLst/>
                <a:latin typeface="Arial" pitchFamily="34" charset="0"/>
                <a:cs typeface="Arial" pitchFamily="34" charset="0"/>
              </a:rPr>
              <a:t>Montrose Area Resources</a:t>
            </a:r>
          </a:p>
          <a:p>
            <a:pPr>
              <a:buClr>
                <a:srgbClr val="080808"/>
              </a:buClr>
              <a:buFont typeface="Wingdings" pitchFamily="2" charset="2"/>
              <a:buChar char="Ø"/>
              <a:defRPr/>
            </a:pPr>
            <a:endParaRPr lang="en-US" dirty="0" smtClean="0">
              <a:solidFill>
                <a:srgbClr val="66FF33"/>
              </a:solidFill>
              <a:effectLst/>
              <a:latin typeface="Arial" pitchFamily="34" charset="0"/>
              <a:cs typeface="Arial" pitchFamily="34" charset="0"/>
            </a:endParaRPr>
          </a:p>
          <a:p>
            <a:pPr>
              <a:buClr>
                <a:srgbClr val="080808"/>
              </a:buClr>
              <a:buFont typeface="Wingdings" pitchFamily="2" charset="2"/>
              <a:buChar char="Ø"/>
              <a:defRPr/>
            </a:pPr>
            <a:r>
              <a:rPr lang="en-US" dirty="0" smtClean="0">
                <a:solidFill>
                  <a:srgbClr val="66FF33"/>
                </a:solidFill>
                <a:effectLst/>
                <a:latin typeface="Arial" pitchFamily="34" charset="0"/>
                <a:cs typeface="Arial" pitchFamily="34" charset="0"/>
              </a:rPr>
              <a:t>Lake Survey Description</a:t>
            </a:r>
          </a:p>
          <a:p>
            <a:pPr>
              <a:buClr>
                <a:srgbClr val="080808"/>
              </a:buClr>
              <a:buFont typeface="Wingdings" pitchFamily="2" charset="2"/>
              <a:buChar char="Ø"/>
              <a:defRPr/>
            </a:pPr>
            <a:endParaRPr lang="en-US" dirty="0">
              <a:solidFill>
                <a:srgbClr val="66FF33"/>
              </a:solidFill>
              <a:effectLst/>
              <a:latin typeface="Arial" pitchFamily="34" charset="0"/>
              <a:cs typeface="Arial" pitchFamily="34" charset="0"/>
            </a:endParaRPr>
          </a:p>
          <a:p>
            <a:pPr>
              <a:buClr>
                <a:srgbClr val="080808"/>
              </a:buClr>
              <a:buFont typeface="Wingdings" pitchFamily="2" charset="2"/>
              <a:buChar char="Ø"/>
              <a:defRPr/>
            </a:pPr>
            <a:r>
              <a:rPr lang="en-US" dirty="0" smtClean="0">
                <a:solidFill>
                  <a:srgbClr val="66FF33"/>
                </a:solidFill>
                <a:effectLst/>
                <a:latin typeface="Arial" pitchFamily="34" charset="0"/>
                <a:cs typeface="Arial" pitchFamily="34" charset="0"/>
              </a:rPr>
              <a:t>Lake Survey Results</a:t>
            </a:r>
          </a:p>
          <a:p>
            <a:pPr>
              <a:buClr>
                <a:srgbClr val="080808"/>
              </a:buClr>
              <a:buFont typeface="Wingdings" pitchFamily="2" charset="2"/>
              <a:buChar char="Ø"/>
              <a:defRPr/>
            </a:pPr>
            <a:endParaRPr lang="en-US" dirty="0">
              <a:solidFill>
                <a:srgbClr val="66FF33"/>
              </a:solidFill>
              <a:effectLst/>
              <a:latin typeface="Arial" pitchFamily="34" charset="0"/>
              <a:cs typeface="Arial" pitchFamily="34" charset="0"/>
            </a:endParaRPr>
          </a:p>
          <a:p>
            <a:pPr>
              <a:buClr>
                <a:srgbClr val="080808"/>
              </a:buClr>
              <a:buFont typeface="Wingdings" pitchFamily="2" charset="2"/>
              <a:buChar char="Ø"/>
              <a:defRPr/>
            </a:pPr>
            <a:r>
              <a:rPr lang="en-US" dirty="0" smtClean="0">
                <a:solidFill>
                  <a:srgbClr val="66FF33"/>
                </a:solidFill>
                <a:effectLst/>
                <a:latin typeface="Arial" pitchFamily="34" charset="0"/>
                <a:cs typeface="Arial" pitchFamily="34" charset="0"/>
              </a:rPr>
              <a:t>Future Plans</a:t>
            </a:r>
          </a:p>
          <a:p>
            <a:pPr>
              <a:buClr>
                <a:srgbClr val="080808"/>
              </a:buClr>
              <a:buFont typeface="Wingdings" pitchFamily="2" charset="2"/>
              <a:buChar char="Ø"/>
              <a:defRPr/>
            </a:pPr>
            <a:endParaRPr lang="en-US" dirty="0" smtClean="0">
              <a:solidFill>
                <a:srgbClr val="66FF33"/>
              </a:solidFill>
              <a:latin typeface="Arial" pitchFamily="34" charset="0"/>
              <a:cs typeface="Arial" pitchFamily="34" charset="0"/>
            </a:endParaRPr>
          </a:p>
          <a:p>
            <a:pPr>
              <a:buClr>
                <a:srgbClr val="080808"/>
              </a:buClr>
              <a:buFont typeface="Wingdings" pitchFamily="2" charset="2"/>
              <a:buChar char="Ø"/>
              <a:defRPr/>
            </a:pPr>
            <a:endParaRPr lang="en-US" dirty="0">
              <a:solidFill>
                <a:srgbClr val="66FF33"/>
              </a:solidFill>
              <a:latin typeface="Arial" pitchFamily="34" charset="0"/>
              <a:cs typeface="Arial"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right)">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right)">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right)">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solidFill>
                  <a:srgbClr val="66FF33"/>
                </a:solidFill>
                <a:latin typeface="Arial" pitchFamily="34" charset="0"/>
              </a:rPr>
              <a:t>What’s next???</a:t>
            </a:r>
          </a:p>
        </p:txBody>
      </p:sp>
      <p:sp>
        <p:nvSpPr>
          <p:cNvPr id="3" name="Content Placeholder 2"/>
          <p:cNvSpPr>
            <a:spLocks noGrp="1"/>
          </p:cNvSpPr>
          <p:nvPr>
            <p:ph idx="1"/>
          </p:nvPr>
        </p:nvSpPr>
        <p:spPr/>
        <p:txBody>
          <a:bodyPr/>
          <a:lstStyle/>
          <a:p>
            <a:pPr>
              <a:buClr>
                <a:srgbClr val="1C1C1C"/>
              </a:buClr>
              <a:buFont typeface="Wingdings" pitchFamily="2" charset="2"/>
              <a:buChar char="Ø"/>
              <a:defRPr/>
            </a:pPr>
            <a:r>
              <a:rPr lang="en-US" b="1" dirty="0" smtClean="0">
                <a:solidFill>
                  <a:srgbClr val="66FF33"/>
                </a:solidFill>
                <a:effectLst/>
              </a:rPr>
              <a:t>Change in stocking strategy???</a:t>
            </a:r>
          </a:p>
          <a:p>
            <a:pPr>
              <a:buClr>
                <a:srgbClr val="1C1C1C"/>
              </a:buClr>
              <a:buFont typeface="Wingdings" pitchFamily="2" charset="2"/>
              <a:buChar char="Ø"/>
              <a:defRPr/>
            </a:pPr>
            <a:endParaRPr lang="en-US" b="1" dirty="0">
              <a:solidFill>
                <a:srgbClr val="66FF33"/>
              </a:solidFill>
              <a:effectLst/>
            </a:endParaRPr>
          </a:p>
          <a:p>
            <a:pPr>
              <a:buClr>
                <a:srgbClr val="1C1C1C"/>
              </a:buClr>
              <a:buFont typeface="Wingdings" pitchFamily="2" charset="2"/>
              <a:buChar char="Ø"/>
              <a:defRPr/>
            </a:pPr>
            <a:r>
              <a:rPr lang="en-US" b="1" dirty="0" smtClean="0">
                <a:solidFill>
                  <a:srgbClr val="66FF33"/>
                </a:solidFill>
                <a:effectLst/>
              </a:rPr>
              <a:t>Liberalized catfish limit???</a:t>
            </a:r>
          </a:p>
          <a:p>
            <a:pPr>
              <a:buClr>
                <a:srgbClr val="1C1C1C"/>
              </a:buClr>
              <a:buFont typeface="Wingdings" pitchFamily="2" charset="2"/>
              <a:buChar char="Ø"/>
              <a:defRPr/>
            </a:pPr>
            <a:endParaRPr lang="en-US" b="1" dirty="0">
              <a:solidFill>
                <a:srgbClr val="66FF33"/>
              </a:solidFill>
              <a:effectLst/>
            </a:endParaRPr>
          </a:p>
          <a:p>
            <a:pPr>
              <a:buClr>
                <a:srgbClr val="1C1C1C"/>
              </a:buClr>
              <a:buFont typeface="Wingdings" pitchFamily="2" charset="2"/>
              <a:buChar char="Ø"/>
              <a:defRPr/>
            </a:pPr>
            <a:r>
              <a:rPr lang="en-US" b="1" dirty="0" smtClean="0">
                <a:solidFill>
                  <a:srgbClr val="66FF33"/>
                </a:solidFill>
                <a:effectLst/>
              </a:rPr>
              <a:t>Summarize plant data and final write-up</a:t>
            </a:r>
          </a:p>
          <a:p>
            <a:pPr marL="457200" lvl="1" indent="0">
              <a:buClr>
                <a:srgbClr val="1C1C1C"/>
              </a:buClr>
              <a:defRPr/>
            </a:pPr>
            <a:endParaRPr lang="en-US" sz="2000" dirty="0" smtClean="0"/>
          </a:p>
        </p:txBody>
      </p:sp>
    </p:spTree>
    <p:extLst>
      <p:ext uri="{BB962C8B-B14F-4D97-AF65-F5344CB8AC3E}">
        <p14:creationId xmlns:p14="http://schemas.microsoft.com/office/powerpoint/2010/main" val="99411114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solidFill>
                  <a:srgbClr val="66FF33"/>
                </a:solidFill>
                <a:latin typeface="Arial" pitchFamily="34" charset="0"/>
              </a:rPr>
              <a:t>Questions</a:t>
            </a:r>
          </a:p>
        </p:txBody>
      </p:sp>
      <p:sp>
        <p:nvSpPr>
          <p:cNvPr id="3" name="Content Placeholder 2"/>
          <p:cNvSpPr>
            <a:spLocks noGrp="1"/>
          </p:cNvSpPr>
          <p:nvPr>
            <p:ph idx="1"/>
          </p:nvPr>
        </p:nvSpPr>
        <p:spPr/>
        <p:txBody>
          <a:bodyPr/>
          <a:lstStyle/>
          <a:p>
            <a:pPr>
              <a:buClr>
                <a:srgbClr val="1C1C1C"/>
              </a:buClr>
              <a:buFont typeface="Wingdings" pitchFamily="2" charset="2"/>
              <a:buChar char="Ø"/>
              <a:defRPr/>
            </a:pPr>
            <a:r>
              <a:rPr lang="en-US" sz="2800" dirty="0" smtClean="0">
                <a:solidFill>
                  <a:srgbClr val="66FF33"/>
                </a:solidFill>
                <a:effectLst/>
              </a:rPr>
              <a:t>More Information:</a:t>
            </a:r>
          </a:p>
          <a:p>
            <a:pPr>
              <a:buClr>
                <a:srgbClr val="1C1C1C"/>
              </a:buClr>
              <a:buFont typeface="Wingdings" pitchFamily="2" charset="2"/>
              <a:buChar char="Ø"/>
              <a:defRPr/>
            </a:pPr>
            <a:r>
              <a:rPr lang="en-US" sz="2800" dirty="0" smtClean="0">
                <a:solidFill>
                  <a:srgbClr val="66FF33"/>
                </a:solidFill>
                <a:effectLst/>
              </a:rPr>
              <a:t>Montrose Area Fisheries Office:</a:t>
            </a:r>
          </a:p>
          <a:p>
            <a:pPr marL="0" indent="0">
              <a:buClr>
                <a:srgbClr val="1C1C1C"/>
              </a:buClr>
              <a:buNone/>
              <a:defRPr/>
            </a:pPr>
            <a:r>
              <a:rPr lang="en-US" sz="2800" dirty="0" smtClean="0">
                <a:effectLst/>
              </a:rPr>
              <a:t>	</a:t>
            </a:r>
            <a:r>
              <a:rPr lang="en-US" sz="2800" dirty="0" err="1" smtClean="0">
                <a:effectLst/>
              </a:rPr>
              <a:t>Ph</a:t>
            </a:r>
            <a:r>
              <a:rPr lang="en-US" sz="2800" dirty="0" smtClean="0">
                <a:effectLst/>
              </a:rPr>
              <a:t>: 763-675-3301</a:t>
            </a:r>
          </a:p>
          <a:p>
            <a:pPr>
              <a:buClr>
                <a:srgbClr val="1C1C1C"/>
              </a:buClr>
              <a:buFont typeface="Wingdings" pitchFamily="2" charset="2"/>
              <a:buChar char="Ø"/>
              <a:defRPr/>
            </a:pPr>
            <a:r>
              <a:rPr lang="en-US" sz="2800" dirty="0" smtClean="0">
                <a:solidFill>
                  <a:srgbClr val="66FF33"/>
                </a:solidFill>
                <a:effectLst/>
              </a:rPr>
              <a:t>Montrose Area Web site:</a:t>
            </a:r>
            <a:endParaRPr lang="en-US" sz="2800" dirty="0">
              <a:solidFill>
                <a:srgbClr val="66FF33"/>
              </a:solidFill>
              <a:effectLst/>
            </a:endParaRPr>
          </a:p>
          <a:p>
            <a:pPr marL="0" indent="0">
              <a:buClr>
                <a:srgbClr val="1C1C1C"/>
              </a:buClr>
              <a:buNone/>
              <a:defRPr/>
            </a:pPr>
            <a:r>
              <a:rPr lang="en-US" sz="2400" dirty="0">
                <a:effectLst/>
              </a:rPr>
              <a:t>	</a:t>
            </a:r>
            <a:r>
              <a:rPr lang="en-US" sz="2400" dirty="0" smtClean="0">
                <a:effectLst/>
                <a:hlinkClick r:id="rId3"/>
              </a:rPr>
              <a:t>www.dnr.state.mn.us/areas/fisheries/montrose</a:t>
            </a:r>
            <a:endParaRPr lang="en-US" sz="2400" dirty="0" smtClean="0">
              <a:effectLst/>
            </a:endParaRPr>
          </a:p>
          <a:p>
            <a:pPr>
              <a:buClr>
                <a:srgbClr val="1C1C1C"/>
              </a:buClr>
              <a:buFont typeface="Wingdings" pitchFamily="2" charset="2"/>
              <a:buChar char="Ø"/>
              <a:defRPr/>
            </a:pPr>
            <a:r>
              <a:rPr lang="en-US" sz="2800" dirty="0" smtClean="0">
                <a:solidFill>
                  <a:srgbClr val="66FF33"/>
                </a:solidFill>
                <a:effectLst/>
              </a:rPr>
              <a:t>DNR Web site: </a:t>
            </a:r>
            <a:r>
              <a:rPr lang="en-US" sz="2400" dirty="0" smtClean="0">
                <a:effectLst/>
                <a:hlinkClick r:id="rId4"/>
              </a:rPr>
              <a:t>www.dnr.state.mn.us</a:t>
            </a:r>
            <a:endParaRPr lang="en-US" sz="2400" dirty="0" smtClean="0">
              <a:effectLst/>
            </a:endParaRPr>
          </a:p>
          <a:p>
            <a:pPr>
              <a:buClr>
                <a:srgbClr val="1C1C1C"/>
              </a:buClr>
              <a:buFont typeface="Wingdings" pitchFamily="2" charset="2"/>
              <a:buChar char="Ø"/>
              <a:defRPr/>
            </a:pPr>
            <a:r>
              <a:rPr lang="en-US" sz="2400" dirty="0" smtClean="0">
                <a:solidFill>
                  <a:srgbClr val="66FF33"/>
                </a:solidFill>
                <a:effectLst/>
              </a:rPr>
              <a:t>Email:</a:t>
            </a:r>
            <a:r>
              <a:rPr lang="en-US" sz="2400" dirty="0" smtClean="0">
                <a:effectLst/>
              </a:rPr>
              <a:t> joe.stewig@state.mn.us</a:t>
            </a:r>
            <a:endParaRPr lang="en-US" sz="2400" dirty="0">
              <a:effectLst/>
            </a:endParaRPr>
          </a:p>
          <a:p>
            <a:pPr marL="0" indent="0">
              <a:buClr>
                <a:srgbClr val="1C1C1C"/>
              </a:buClr>
              <a:buNone/>
              <a:defRPr/>
            </a:pPr>
            <a:endParaRPr lang="en-US" sz="2400" dirty="0">
              <a:effectLst/>
            </a:endParaRPr>
          </a:p>
          <a:p>
            <a:pPr marL="0" indent="0">
              <a:buClr>
                <a:srgbClr val="1C1C1C"/>
              </a:buClr>
              <a:buNone/>
              <a:defRPr/>
            </a:pPr>
            <a:endParaRPr lang="en-US" sz="2400" dirty="0">
              <a:effectLst/>
            </a:endParaRPr>
          </a:p>
          <a:p>
            <a:pPr>
              <a:buClr>
                <a:srgbClr val="1C1C1C"/>
              </a:buClr>
              <a:buFont typeface="Wingdings" pitchFamily="2" charset="2"/>
              <a:buChar char="Ø"/>
              <a:defRPr/>
            </a:pPr>
            <a:endParaRPr lang="en-US" sz="2400" dirty="0" smtClean="0">
              <a:effectLst/>
            </a:endParaRPr>
          </a:p>
        </p:txBody>
      </p:sp>
    </p:spTree>
    <p:extLst>
      <p:ext uri="{BB962C8B-B14F-4D97-AF65-F5344CB8AC3E}">
        <p14:creationId xmlns:p14="http://schemas.microsoft.com/office/powerpoint/2010/main" val="2905650162"/>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endParaRPr lang="en-US" dirty="0" smtClean="0">
              <a:latin typeface="Arial" pitchFamily="34" charset="0"/>
            </a:endParaRPr>
          </a:p>
        </p:txBody>
      </p:sp>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048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Content Placeholder 1"/>
          <p:cNvSpPr>
            <a:spLocks noGrp="1"/>
          </p:cNvSpPr>
          <p:nvPr>
            <p:ph idx="1"/>
          </p:nvPr>
        </p:nvSpPr>
        <p:spPr/>
        <p:txBody>
          <a:bodyPr/>
          <a:lstStyle/>
          <a:p>
            <a:pPr>
              <a:defRPr/>
            </a:pPr>
            <a:endParaRPr lang="en-US"/>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Northern Pike</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2586815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14341" name="Picture 5" descr="D:\Users\jostewig\Desktop\Fishes Of the Miss R\northern_pi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454" y="125412"/>
            <a:ext cx="2560483" cy="17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9969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dirty="0" smtClean="0">
                <a:latin typeface="Arial" pitchFamily="34" charset="0"/>
              </a:rPr>
              <a:t>VS</a:t>
            </a:r>
          </a:p>
        </p:txBody>
      </p:sp>
      <p:pic>
        <p:nvPicPr>
          <p:cNvPr id="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22637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7"/>
          <p:cNvGraphicFramePr>
            <a:graphicFrameLocks noGrp="1"/>
          </p:cNvGraphicFramePr>
          <p:nvPr>
            <p:ph idx="1"/>
            <p:extLst>
              <p:ext uri="{D42A27DB-BD31-4B8C-83A1-F6EECF244321}">
                <p14:modId xmlns:p14="http://schemas.microsoft.com/office/powerpoint/2010/main" val="19573846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12293" name="Picture 10" descr="walley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19446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Summary</a:t>
            </a:r>
          </a:p>
        </p:txBody>
      </p:sp>
      <p:sp>
        <p:nvSpPr>
          <p:cNvPr id="3" name="Content Placeholder 2"/>
          <p:cNvSpPr>
            <a:spLocks noGrp="1"/>
          </p:cNvSpPr>
          <p:nvPr>
            <p:ph idx="1"/>
          </p:nvPr>
        </p:nvSpPr>
        <p:spPr/>
        <p:txBody>
          <a:bodyPr/>
          <a:lstStyle/>
          <a:p>
            <a:pPr>
              <a:buClr>
                <a:srgbClr val="1C1C1C"/>
              </a:buClr>
              <a:buFont typeface="Wingdings" pitchFamily="2" charset="2"/>
              <a:buChar char="Ø"/>
              <a:defRPr/>
            </a:pPr>
            <a:r>
              <a:rPr lang="en-US" sz="2800" dirty="0" smtClean="0"/>
              <a:t>YEP catch decreasing; poor size structure</a:t>
            </a:r>
          </a:p>
          <a:p>
            <a:pPr>
              <a:buClr>
                <a:srgbClr val="1C1C1C"/>
              </a:buClr>
              <a:buFont typeface="Wingdings" pitchFamily="2" charset="2"/>
              <a:buChar char="Ø"/>
              <a:defRPr/>
            </a:pPr>
            <a:endParaRPr lang="en-US" sz="2800" dirty="0" smtClean="0"/>
          </a:p>
          <a:p>
            <a:pPr>
              <a:buClr>
                <a:srgbClr val="1C1C1C"/>
              </a:buClr>
              <a:buFont typeface="Wingdings" pitchFamily="2" charset="2"/>
              <a:buChar char="Ø"/>
              <a:defRPr/>
            </a:pPr>
            <a:r>
              <a:rPr lang="en-US" sz="2800" dirty="0" smtClean="0"/>
              <a:t>BLG abundant and slow growing; poor size structure</a:t>
            </a:r>
          </a:p>
          <a:p>
            <a:pPr>
              <a:buClr>
                <a:srgbClr val="1C1C1C"/>
              </a:buClr>
              <a:buFont typeface="Wingdings" pitchFamily="2" charset="2"/>
              <a:buChar char="Ø"/>
              <a:defRPr/>
            </a:pPr>
            <a:endParaRPr lang="en-US" sz="2800" dirty="0" smtClean="0"/>
          </a:p>
          <a:p>
            <a:pPr>
              <a:buClr>
                <a:srgbClr val="1C1C1C"/>
              </a:buClr>
              <a:buFont typeface="Wingdings" pitchFamily="2" charset="2"/>
              <a:buChar char="Ø"/>
              <a:defRPr/>
            </a:pPr>
            <a:r>
              <a:rPr lang="en-US" sz="2800" dirty="0" smtClean="0"/>
              <a:t>Improved water quality</a:t>
            </a:r>
          </a:p>
          <a:p>
            <a:pPr>
              <a:buClr>
                <a:srgbClr val="1C1C1C"/>
              </a:buClr>
              <a:defRPr/>
            </a:pPr>
            <a:endParaRPr lang="en-US" dirty="0"/>
          </a:p>
        </p:txBody>
      </p:sp>
    </p:spTree>
    <p:extLst>
      <p:ext uri="{BB962C8B-B14F-4D97-AF65-F5344CB8AC3E}">
        <p14:creationId xmlns:p14="http://schemas.microsoft.com/office/powerpoint/2010/main" val="457180432"/>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mtClean="0">
                <a:latin typeface="Arial" pitchFamily="34" charset="0"/>
              </a:rPr>
              <a:t>Size Structure</a:t>
            </a:r>
          </a:p>
        </p:txBody>
      </p:sp>
      <p:graphicFrame>
        <p:nvGraphicFramePr>
          <p:cNvPr id="2" name="Content Placeholder 7"/>
          <p:cNvGraphicFramePr>
            <a:graphicFrameLocks noGrp="1"/>
          </p:cNvGraphicFramePr>
          <p:nvPr>
            <p:ph idx="1"/>
            <p:extLst>
              <p:ext uri="{D42A27DB-BD31-4B8C-83A1-F6EECF244321}">
                <p14:modId xmlns:p14="http://schemas.microsoft.com/office/powerpoint/2010/main" val="757513812"/>
              </p:ext>
            </p:extLst>
          </p:nvPr>
        </p:nvGraphicFramePr>
        <p:xfrm>
          <a:off x="457200" y="1601788"/>
          <a:ext cx="8229600" cy="4521200"/>
        </p:xfrm>
        <a:graphic>
          <a:graphicData uri="http://schemas.openxmlformats.org/drawingml/2006/chart">
            <c:chart xmlns:c="http://schemas.openxmlformats.org/drawingml/2006/chart" xmlns:r="http://schemas.openxmlformats.org/officeDocument/2006/relationships" r:id="rId3"/>
          </a:graphicData>
        </a:graphic>
      </p:graphicFrame>
      <p:pic>
        <p:nvPicPr>
          <p:cNvPr id="102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
            <a:ext cx="22637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dirty="0" smtClean="0">
                <a:latin typeface="Arial" pitchFamily="34" charset="0"/>
              </a:rPr>
              <a:t>Size Structure</a:t>
            </a:r>
          </a:p>
        </p:txBody>
      </p:sp>
      <p:graphicFrame>
        <p:nvGraphicFramePr>
          <p:cNvPr id="2" name="Content Placeholder 7"/>
          <p:cNvGraphicFramePr>
            <a:graphicFrameLocks noGrp="1"/>
          </p:cNvGraphicFramePr>
          <p:nvPr>
            <p:ph idx="1"/>
            <p:extLst>
              <p:ext uri="{D42A27DB-BD31-4B8C-83A1-F6EECF244321}">
                <p14:modId xmlns:p14="http://schemas.microsoft.com/office/powerpoint/2010/main" val="27647077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D:\Users\jostewig\Desktop\Fishes Of the Miss R\yellow per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52400"/>
            <a:ext cx="2443163" cy="125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97614"/>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mtClean="0">
                <a:latin typeface="Arial" pitchFamily="34" charset="0"/>
              </a:rPr>
              <a:t>Size Structure</a:t>
            </a:r>
          </a:p>
        </p:txBody>
      </p:sp>
      <p:graphicFrame>
        <p:nvGraphicFramePr>
          <p:cNvPr id="2" name="Content Placeholder 7"/>
          <p:cNvGraphicFramePr>
            <a:graphicFrameLocks noGrp="1"/>
          </p:cNvGraphicFramePr>
          <p:nvPr>
            <p:ph idx="1"/>
            <p:extLst>
              <p:ext uri="{D42A27DB-BD31-4B8C-83A1-F6EECF244321}">
                <p14:modId xmlns:p14="http://schemas.microsoft.com/office/powerpoint/2010/main" val="2233881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3250" name="Picture 2" descr="D:\Users\jostewig\Desktop\Fishes Of the Miss R\BLUEG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52400"/>
            <a:ext cx="2165350" cy="144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93553"/>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612900" y="152400"/>
            <a:ext cx="60071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mtClean="0">
                <a:latin typeface="Arial" pitchFamily="34" charset="0"/>
              </a:rPr>
              <a:t>Northern Pike</a:t>
            </a:r>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95400" y="1600200"/>
            <a:ext cx="708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B Helvetica Bold"/>
                <a:cs typeface="Arial" pitchFamily="34" charset="0"/>
              </a:defRPr>
            </a:lvl1pPr>
            <a:lvl2pPr marL="742950" indent="-285750" eaLnBrk="0" hangingPunct="0">
              <a:defRPr sz="2400">
                <a:solidFill>
                  <a:schemeClr val="tx1"/>
                </a:solidFill>
                <a:latin typeface="B Helvetica Bold"/>
                <a:cs typeface="Arial" pitchFamily="34" charset="0"/>
              </a:defRPr>
            </a:lvl2pPr>
            <a:lvl3pPr marL="1143000" indent="-228600" eaLnBrk="0" hangingPunct="0">
              <a:defRPr sz="2400">
                <a:solidFill>
                  <a:schemeClr val="tx1"/>
                </a:solidFill>
                <a:latin typeface="B Helvetica Bold"/>
                <a:cs typeface="Arial" pitchFamily="34" charset="0"/>
              </a:defRPr>
            </a:lvl3pPr>
            <a:lvl4pPr marL="1600200" indent="-228600" eaLnBrk="0" hangingPunct="0">
              <a:defRPr sz="2400">
                <a:solidFill>
                  <a:schemeClr val="tx1"/>
                </a:solidFill>
                <a:latin typeface="B Helvetica Bold"/>
                <a:cs typeface="Arial" pitchFamily="34" charset="0"/>
              </a:defRPr>
            </a:lvl4pPr>
            <a:lvl5pPr marL="2057400" indent="-228600" eaLnBrk="0" hangingPunct="0">
              <a:defRPr sz="2400">
                <a:solidFill>
                  <a:schemeClr val="tx1"/>
                </a:solidFill>
                <a:latin typeface="B Helvetica Bold"/>
                <a:cs typeface="Arial" pitchFamily="34" charset="0"/>
              </a:defRPr>
            </a:lvl5pPr>
            <a:lvl6pPr marL="2514600" indent="-228600" eaLnBrk="0" fontAlgn="base" hangingPunct="0">
              <a:spcBef>
                <a:spcPct val="0"/>
              </a:spcBef>
              <a:spcAft>
                <a:spcPct val="0"/>
              </a:spcAft>
              <a:defRPr sz="2400">
                <a:solidFill>
                  <a:schemeClr val="tx1"/>
                </a:solidFill>
                <a:latin typeface="B Helvetica Bold"/>
                <a:cs typeface="Arial" pitchFamily="34" charset="0"/>
              </a:defRPr>
            </a:lvl6pPr>
            <a:lvl7pPr marL="2971800" indent="-228600" eaLnBrk="0" fontAlgn="base" hangingPunct="0">
              <a:spcBef>
                <a:spcPct val="0"/>
              </a:spcBef>
              <a:spcAft>
                <a:spcPct val="0"/>
              </a:spcAft>
              <a:defRPr sz="2400">
                <a:solidFill>
                  <a:schemeClr val="tx1"/>
                </a:solidFill>
                <a:latin typeface="B Helvetica Bold"/>
                <a:cs typeface="Arial" pitchFamily="34" charset="0"/>
              </a:defRPr>
            </a:lvl7pPr>
            <a:lvl8pPr marL="3429000" indent="-228600" eaLnBrk="0" fontAlgn="base" hangingPunct="0">
              <a:spcBef>
                <a:spcPct val="0"/>
              </a:spcBef>
              <a:spcAft>
                <a:spcPct val="0"/>
              </a:spcAft>
              <a:defRPr sz="2400">
                <a:solidFill>
                  <a:schemeClr val="tx1"/>
                </a:solidFill>
                <a:latin typeface="B Helvetica Bold"/>
                <a:cs typeface="Arial" pitchFamily="34" charset="0"/>
              </a:defRPr>
            </a:lvl8pPr>
            <a:lvl9pPr marL="3886200" indent="-228600" eaLnBrk="0" fontAlgn="base" hangingPunct="0">
              <a:spcBef>
                <a:spcPct val="0"/>
              </a:spcBef>
              <a:spcAft>
                <a:spcPct val="0"/>
              </a:spcAft>
              <a:defRPr sz="2400">
                <a:solidFill>
                  <a:schemeClr val="tx1"/>
                </a:solidFill>
                <a:latin typeface="B Helvetica Bold"/>
                <a:cs typeface="Arial" pitchFamily="34" charset="0"/>
              </a:defRPr>
            </a:lvl9pPr>
          </a:lstStyle>
          <a:p>
            <a:pPr algn="ctr">
              <a:buClr>
                <a:srgbClr val="FFE132"/>
              </a:buClr>
              <a:buFont typeface="Times" pitchFamily="18" charset="0"/>
              <a:buChar char="&gt;"/>
            </a:pPr>
            <a:endParaRPr lang="en-US" sz="2600"/>
          </a:p>
          <a:p>
            <a:pPr>
              <a:spcBef>
                <a:spcPct val="50000"/>
              </a:spcBef>
              <a:buFontTx/>
              <a:buChar char="•"/>
            </a:pPr>
            <a:endParaRPr lang="en-US" sz="2600"/>
          </a:p>
        </p:txBody>
      </p:sp>
      <p:sp>
        <p:nvSpPr>
          <p:cNvPr id="3" name="Title 2"/>
          <p:cNvSpPr>
            <a:spLocks noGrp="1"/>
          </p:cNvSpPr>
          <p:nvPr>
            <p:ph type="title"/>
          </p:nvPr>
        </p:nvSpPr>
        <p:spPr bwMode="auto">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2800" dirty="0" smtClean="0">
                <a:solidFill>
                  <a:srgbClr val="66FF33"/>
                </a:solidFill>
                <a:latin typeface="Arial" pitchFamily="34" charset="0"/>
              </a:rPr>
              <a:t>Montrose Area Resources</a:t>
            </a:r>
          </a:p>
        </p:txBody>
      </p:sp>
      <p:sp>
        <p:nvSpPr>
          <p:cNvPr id="4" name="Content Placeholder 3"/>
          <p:cNvSpPr>
            <a:spLocks noGrp="1"/>
          </p:cNvSpPr>
          <p:nvPr>
            <p:ph idx="4294967295"/>
          </p:nvPr>
        </p:nvSpPr>
        <p:spPr bwMode="auto">
          <a:xfrm>
            <a:off x="4032250" y="273050"/>
            <a:ext cx="5111750" cy="5853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80808"/>
              </a:buClr>
              <a:buFont typeface="Wingdings" pitchFamily="2" charset="2"/>
              <a:buChar char="Ø"/>
              <a:defRPr/>
            </a:pPr>
            <a:endParaRPr lang="en-US" dirty="0">
              <a:solidFill>
                <a:srgbClr val="66FF33"/>
              </a:solidFill>
              <a:latin typeface="Arial" pitchFamily="34" charset="0"/>
              <a:cs typeface="Arial" pitchFamily="34" charset="0"/>
            </a:endParaRPr>
          </a:p>
          <a:p>
            <a:pPr>
              <a:buClr>
                <a:srgbClr val="080808"/>
              </a:buClr>
              <a:buFont typeface="Wingdings" pitchFamily="2" charset="2"/>
              <a:buChar char="Ø"/>
              <a:defRPr/>
            </a:pPr>
            <a:endParaRPr lang="en-US" dirty="0">
              <a:solidFill>
                <a:srgbClr val="66FF33"/>
              </a:solidFill>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38200"/>
            <a:ext cx="7198659" cy="5562600"/>
          </a:xfrm>
          <a:prstGeom prst="rect">
            <a:avLst/>
          </a:prstGeom>
        </p:spPr>
      </p:pic>
    </p:spTree>
    <p:extLst>
      <p:ext uri="{BB962C8B-B14F-4D97-AF65-F5344CB8AC3E}">
        <p14:creationId xmlns:p14="http://schemas.microsoft.com/office/powerpoint/2010/main" val="3021221615"/>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200400" y="2347913"/>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1026"/>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mtClean="0">
                <a:latin typeface="Arial" pitchFamily="34" charset="0"/>
              </a:rPr>
              <a:t>Walleye</a:t>
            </a:r>
          </a:p>
        </p:txBody>
      </p:sp>
      <p:graphicFrame>
        <p:nvGraphicFramePr>
          <p:cNvPr id="20524" name="Group 44"/>
          <p:cNvGraphicFramePr>
            <a:graphicFrameLocks noGrp="1"/>
          </p:cNvGraphicFramePr>
          <p:nvPr>
            <p:ph sz="half" idx="1"/>
          </p:nvPr>
        </p:nvGraphicFramePr>
        <p:xfrm>
          <a:off x="1143000" y="2362200"/>
          <a:ext cx="4762500" cy="1857375"/>
        </p:xfrm>
        <a:graphic>
          <a:graphicData uri="http://schemas.openxmlformats.org/drawingml/2006/table">
            <a:tbl>
              <a:tblPr/>
              <a:tblGrid>
                <a:gridCol w="952500"/>
                <a:gridCol w="952500"/>
                <a:gridCol w="952500"/>
                <a:gridCol w="952500"/>
                <a:gridCol w="9525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RSD20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RSD24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RSD27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cs typeface="Arial" pitchFamily="34" charset="0"/>
                        </a:rPr>
                        <a:t>Avg 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C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3E3E5C"/>
                          </a:solidFill>
                          <a:effectLst/>
                          <a:latin typeface="Arial" pitchFamily="34" charset="0"/>
                          <a:cs typeface="Arial" pitchFamily="34" charset="0"/>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9"/>
                    </a:solidFill>
                  </a:tcPr>
                </a:tc>
              </a:tr>
            </a:tbl>
          </a:graphicData>
        </a:graphic>
      </p:graphicFrame>
      <p:sp>
        <p:nvSpPr>
          <p:cNvPr id="2154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154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smtClean="0">
                <a:latin typeface="Arial" pitchFamily="34" charset="0"/>
              </a:rPr>
              <a:t>Summary</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pPr>
              <a:buClr>
                <a:schemeClr val="tx1"/>
              </a:buClr>
              <a:buFontTx/>
              <a:buChar char="-"/>
              <a:defRPr/>
            </a:pPr>
            <a:endParaRPr lang="en-US" dirty="0" smtClean="0">
              <a:latin typeface="Arial" pitchFamily="34" charset="0"/>
              <a:cs typeface="Arial" pitchFamily="34" charset="0"/>
            </a:endParaRPr>
          </a:p>
          <a:p>
            <a:pPr>
              <a:buClr>
                <a:schemeClr val="tx1"/>
              </a:buClr>
              <a:buFontTx/>
              <a:buChar char="-"/>
              <a:defRPr/>
            </a:pPr>
            <a:endParaRPr lang="en-US" dirty="0" smtClean="0">
              <a:latin typeface="Arial" pitchFamily="34" charset="0"/>
              <a:cs typeface="Arial" pitchFamily="34" charset="0"/>
            </a:endParaRPr>
          </a:p>
          <a:p>
            <a:pPr>
              <a:buClr>
                <a:schemeClr val="tx1"/>
              </a:buClr>
              <a:buFontTx/>
              <a:buChar char="-"/>
              <a:defRPr/>
            </a:pPr>
            <a:endParaRPr lang="en-US" dirty="0" smtClean="0">
              <a:latin typeface="Arial" pitchFamily="34" charset="0"/>
              <a:cs typeface="Arial" pitchFamily="34" charset="0"/>
            </a:endParaRPr>
          </a:p>
          <a:p>
            <a:pPr>
              <a:buFontTx/>
              <a:buChar char="-"/>
              <a:defRPr/>
            </a:pPr>
            <a:endParaRPr lang="en-US" dirty="0" smtClean="0"/>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smtClean="0">
                <a:latin typeface="Arial" pitchFamily="34" charset="0"/>
              </a:rPr>
              <a:t>Summary</a:t>
            </a:r>
          </a:p>
        </p:txBody>
      </p:sp>
      <p:sp>
        <p:nvSpPr>
          <p:cNvPr id="3" name="Content Placeholder 2"/>
          <p:cNvSpPr>
            <a:spLocks noGrp="1"/>
          </p:cNvSpPr>
          <p:nvPr>
            <p:ph idx="1"/>
          </p:nvPr>
        </p:nvSpPr>
        <p:spPr/>
        <p:txBody>
          <a:bodyPr vert="horz" wrap="square" lIns="91440" tIns="45720" rIns="91440" bIns="45720" numCol="1" anchor="t" anchorCtr="0" compatLnSpc="1">
            <a:prstTxWarp prst="textNoShape">
              <a:avLst/>
            </a:prstTxWarp>
          </a:bodyPr>
          <a:lstStyle/>
          <a:p>
            <a:pPr>
              <a:buClr>
                <a:schemeClr val="tx1"/>
              </a:buClr>
              <a:buFontTx/>
              <a:buChar char="-"/>
              <a:defRPr/>
            </a:pPr>
            <a:endParaRPr lang="en-US" dirty="0" smtClean="0">
              <a:latin typeface="Arial" pitchFamily="34" charset="0"/>
              <a:cs typeface="Arial" pitchFamily="34" charset="0"/>
            </a:endParaRPr>
          </a:p>
          <a:p>
            <a:pPr lvl="1">
              <a:buClr>
                <a:schemeClr val="tx1"/>
              </a:buClr>
              <a:buFontTx/>
              <a:buChar char="-"/>
              <a:defRPr/>
            </a:pPr>
            <a:endParaRPr lang="en-US" dirty="0" smtClean="0">
              <a:latin typeface="Arial" pitchFamily="34" charset="0"/>
              <a:cs typeface="Arial" pitchFamily="34" charset="0"/>
            </a:endParaRPr>
          </a:p>
          <a:p>
            <a:pPr>
              <a:buClr>
                <a:schemeClr val="tx1"/>
              </a:buClr>
              <a:buFontTx/>
              <a:buChar char="-"/>
              <a:defRPr/>
            </a:pPr>
            <a:endParaRPr lang="en-US" dirty="0" smtClean="0">
              <a:latin typeface="Arial" pitchFamily="34" charset="0"/>
              <a:cs typeface="Arial" pitchFamily="34" charset="0"/>
            </a:endParaRPr>
          </a:p>
          <a:p>
            <a:pPr>
              <a:buClr>
                <a:schemeClr val="tx1"/>
              </a:buClr>
              <a:buFont typeface="Wingdings" pitchFamily="2" charset="2"/>
              <a:buNone/>
              <a:defRPr/>
            </a:pPr>
            <a:endParaRPr lang="en-US" dirty="0" smtClean="0">
              <a:latin typeface="Arial" pitchFamily="34" charset="0"/>
              <a:cs typeface="Arial" pitchFamily="34" charset="0"/>
            </a:endParaRPr>
          </a:p>
          <a:p>
            <a:pPr>
              <a:buFontTx/>
              <a:buChar char="-"/>
              <a:defRPr/>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buClr>
                <a:srgbClr val="000000"/>
              </a:buClr>
              <a:buFont typeface="Wingdings" pitchFamily="2" charset="2"/>
              <a:buChar char="Ø"/>
              <a:defRPr/>
            </a:pPr>
            <a:endParaRPr lang="en-US" dirty="0" smtClean="0"/>
          </a:p>
          <a:p>
            <a:pPr>
              <a:buClr>
                <a:srgbClr val="000000"/>
              </a:buClr>
              <a:buFont typeface="Wingdings" pitchFamily="2" charset="2"/>
              <a:buNone/>
              <a:defRPr/>
            </a:pPr>
            <a:endParaRPr lang="en-US" sz="2800" dirty="0" smtClean="0"/>
          </a:p>
          <a:p>
            <a:pPr>
              <a:buClr>
                <a:srgbClr val="000000"/>
              </a:buClr>
              <a:buFont typeface="Wingdings" pitchFamily="2" charset="2"/>
              <a:buNone/>
              <a:defRPr/>
            </a:pPr>
            <a:endParaRPr lang="en-US" sz="2800" dirty="0"/>
          </a:p>
        </p:txBody>
      </p:sp>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buClr>
                <a:srgbClr val="000000"/>
              </a:buClr>
              <a:buFont typeface="Wingdings" pitchFamily="2" charset="2"/>
              <a:buChar char="Ø"/>
              <a:defRPr/>
            </a:pPr>
            <a:endParaRPr lang="en-US" dirty="0" smtClean="0"/>
          </a:p>
          <a:p>
            <a:pPr>
              <a:buClr>
                <a:srgbClr val="000000"/>
              </a:buClr>
              <a:buFont typeface="Wingdings" pitchFamily="2" charset="2"/>
              <a:buNone/>
              <a:defRPr/>
            </a:pPr>
            <a:endParaRPr lang="en-US" sz="2800" dirty="0" smtClean="0"/>
          </a:p>
          <a:p>
            <a:pPr>
              <a:buClr>
                <a:srgbClr val="000000"/>
              </a:buClr>
              <a:buFont typeface="Wingdings" pitchFamily="2" charset="2"/>
              <a:buNone/>
              <a:defRPr/>
            </a:pPr>
            <a:endParaRPr lang="en-US" sz="2800"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Standard Lake Survey</a:t>
            </a:r>
          </a:p>
        </p:txBody>
      </p:sp>
      <p:sp>
        <p:nvSpPr>
          <p:cNvPr id="2" name="Content Placeholder 1"/>
          <p:cNvSpPr>
            <a:spLocks noGrp="1"/>
          </p:cNvSpPr>
          <p:nvPr>
            <p:ph sz="half" idx="1"/>
          </p:nvPr>
        </p:nvSpPr>
        <p:spPr/>
        <p:txBody>
          <a:bodyPr/>
          <a:lstStyle/>
          <a:p>
            <a:pPr marL="0" indent="0">
              <a:buNone/>
            </a:pPr>
            <a:r>
              <a:rPr lang="en-US" sz="2400" b="1" dirty="0" smtClean="0">
                <a:latin typeface="Arial" pitchFamily="34" charset="0"/>
                <a:cs typeface="Arial" pitchFamily="34" charset="0"/>
              </a:rPr>
              <a:t>LMB Electrofishing</a:t>
            </a:r>
          </a:p>
          <a:p>
            <a:endParaRPr lang="en-US" sz="2400" b="1" dirty="0">
              <a:latin typeface="Arial" pitchFamily="34" charset="0"/>
              <a:cs typeface="Arial" pitchFamily="34" charset="0"/>
            </a:endParaRPr>
          </a:p>
          <a:p>
            <a:pPr marL="0" indent="0">
              <a:buNone/>
            </a:pPr>
            <a:r>
              <a:rPr lang="en-US" sz="2400" b="1" dirty="0" smtClean="0">
                <a:latin typeface="Arial" pitchFamily="34" charset="0"/>
                <a:cs typeface="Arial" pitchFamily="34" charset="0"/>
              </a:rPr>
              <a:t>Curled Pondweed Mapping</a:t>
            </a:r>
          </a:p>
          <a:p>
            <a:endParaRPr lang="en-US" sz="2400" b="1" dirty="0">
              <a:latin typeface="Arial" pitchFamily="34" charset="0"/>
              <a:cs typeface="Arial" pitchFamily="34" charset="0"/>
            </a:endParaRPr>
          </a:p>
          <a:p>
            <a:pPr marL="0" indent="0">
              <a:buNone/>
            </a:pPr>
            <a:r>
              <a:rPr lang="en-US" sz="2400" b="1" dirty="0" smtClean="0">
                <a:latin typeface="Arial" pitchFamily="34" charset="0"/>
                <a:cs typeface="Arial" pitchFamily="34" charset="0"/>
              </a:rPr>
              <a:t>Gill Net / Trap Net </a:t>
            </a:r>
          </a:p>
          <a:p>
            <a:pPr marL="0" indent="0">
              <a:buNone/>
            </a:pPr>
            <a:r>
              <a:rPr lang="en-US" sz="2400" b="1" dirty="0" smtClean="0">
                <a:latin typeface="Arial" pitchFamily="34" charset="0"/>
                <a:cs typeface="Arial" pitchFamily="34" charset="0"/>
              </a:rPr>
              <a:t>Survey</a:t>
            </a:r>
          </a:p>
          <a:p>
            <a:endParaRPr lang="en-US" sz="2400" b="1" dirty="0">
              <a:latin typeface="Arial" pitchFamily="34" charset="0"/>
              <a:cs typeface="Arial" pitchFamily="34" charset="0"/>
            </a:endParaRPr>
          </a:p>
          <a:p>
            <a:pPr marL="0" indent="0">
              <a:buNone/>
            </a:pPr>
            <a:r>
              <a:rPr lang="en-US" sz="2400" b="1" dirty="0" smtClean="0">
                <a:latin typeface="Arial" pitchFamily="34" charset="0"/>
                <a:cs typeface="Arial" pitchFamily="34" charset="0"/>
              </a:rPr>
              <a:t>Aquatic Vegetation Mapping</a:t>
            </a:r>
            <a:endParaRPr lang="en-US" sz="2400" b="1" dirty="0">
              <a:latin typeface="Arial" pitchFamily="34" charset="0"/>
              <a:cs typeface="Arial" pitchFamily="34" charset="0"/>
            </a:endParaRPr>
          </a:p>
        </p:txBody>
      </p:sp>
      <p:pic>
        <p:nvPicPr>
          <p:cNvPr id="7" name="Content Placeholder 6" descr="boat ef5.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13363" y="1053040"/>
            <a:ext cx="2992438" cy="199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descr="\\Server\D_server\Slide and image collection\Management activities\Lake and stream survey techniques\set gill 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24600" y="3048000"/>
            <a:ext cx="2743200" cy="1828800"/>
          </a:xfrm>
          <a:prstGeom prst="rect">
            <a:avLst/>
          </a:prstGeom>
        </p:spPr>
      </p:pic>
      <p:pic>
        <p:nvPicPr>
          <p:cNvPr id="9" name="Picture 8" descr="107 Trap net 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0480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2006_8_29ClrwtrLk0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876800"/>
            <a:ext cx="2992437" cy="19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22934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right)">
                                      <p:cBhvr>
                                        <p:cTn id="10" dur="500"/>
                                        <p:tgtEl>
                                          <p:spTgt spid="2">
                                            <p:txEl>
                                              <p:pRg st="2" end="2"/>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right)">
                                      <p:cBhvr>
                                        <p:cTn id="13" dur="500"/>
                                        <p:tgtEl>
                                          <p:spTgt spid="2">
                                            <p:txEl>
                                              <p:pRg st="4" end="4"/>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right)">
                                      <p:cBhvr>
                                        <p:cTn id="16" dur="500"/>
                                        <p:tgtEl>
                                          <p:spTgt spid="2">
                                            <p:txEl>
                                              <p:pRg st="5" end="5"/>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right)">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95400" y="1600200"/>
            <a:ext cx="708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B Helvetica Bold"/>
                <a:cs typeface="Arial" pitchFamily="34" charset="0"/>
              </a:defRPr>
            </a:lvl1pPr>
            <a:lvl2pPr marL="742950" indent="-285750" eaLnBrk="0" hangingPunct="0">
              <a:defRPr sz="2400">
                <a:solidFill>
                  <a:schemeClr val="tx1"/>
                </a:solidFill>
                <a:latin typeface="B Helvetica Bold"/>
                <a:cs typeface="Arial" pitchFamily="34" charset="0"/>
              </a:defRPr>
            </a:lvl2pPr>
            <a:lvl3pPr marL="1143000" indent="-228600" eaLnBrk="0" hangingPunct="0">
              <a:defRPr sz="2400">
                <a:solidFill>
                  <a:schemeClr val="tx1"/>
                </a:solidFill>
                <a:latin typeface="B Helvetica Bold"/>
                <a:cs typeface="Arial" pitchFamily="34" charset="0"/>
              </a:defRPr>
            </a:lvl3pPr>
            <a:lvl4pPr marL="1600200" indent="-228600" eaLnBrk="0" hangingPunct="0">
              <a:defRPr sz="2400">
                <a:solidFill>
                  <a:schemeClr val="tx1"/>
                </a:solidFill>
                <a:latin typeface="B Helvetica Bold"/>
                <a:cs typeface="Arial" pitchFamily="34" charset="0"/>
              </a:defRPr>
            </a:lvl4pPr>
            <a:lvl5pPr marL="2057400" indent="-228600" eaLnBrk="0" hangingPunct="0">
              <a:defRPr sz="2400">
                <a:solidFill>
                  <a:schemeClr val="tx1"/>
                </a:solidFill>
                <a:latin typeface="B Helvetica Bold"/>
                <a:cs typeface="Arial" pitchFamily="34" charset="0"/>
              </a:defRPr>
            </a:lvl5pPr>
            <a:lvl6pPr marL="2514600" indent="-228600" eaLnBrk="0" fontAlgn="base" hangingPunct="0">
              <a:spcBef>
                <a:spcPct val="0"/>
              </a:spcBef>
              <a:spcAft>
                <a:spcPct val="0"/>
              </a:spcAft>
              <a:defRPr sz="2400">
                <a:solidFill>
                  <a:schemeClr val="tx1"/>
                </a:solidFill>
                <a:latin typeface="B Helvetica Bold"/>
                <a:cs typeface="Arial" pitchFamily="34" charset="0"/>
              </a:defRPr>
            </a:lvl6pPr>
            <a:lvl7pPr marL="2971800" indent="-228600" eaLnBrk="0" fontAlgn="base" hangingPunct="0">
              <a:spcBef>
                <a:spcPct val="0"/>
              </a:spcBef>
              <a:spcAft>
                <a:spcPct val="0"/>
              </a:spcAft>
              <a:defRPr sz="2400">
                <a:solidFill>
                  <a:schemeClr val="tx1"/>
                </a:solidFill>
                <a:latin typeface="B Helvetica Bold"/>
                <a:cs typeface="Arial" pitchFamily="34" charset="0"/>
              </a:defRPr>
            </a:lvl7pPr>
            <a:lvl8pPr marL="3429000" indent="-228600" eaLnBrk="0" fontAlgn="base" hangingPunct="0">
              <a:spcBef>
                <a:spcPct val="0"/>
              </a:spcBef>
              <a:spcAft>
                <a:spcPct val="0"/>
              </a:spcAft>
              <a:defRPr sz="2400">
                <a:solidFill>
                  <a:schemeClr val="tx1"/>
                </a:solidFill>
                <a:latin typeface="B Helvetica Bold"/>
                <a:cs typeface="Arial" pitchFamily="34" charset="0"/>
              </a:defRPr>
            </a:lvl8pPr>
            <a:lvl9pPr marL="3886200" indent="-228600" eaLnBrk="0" fontAlgn="base" hangingPunct="0">
              <a:spcBef>
                <a:spcPct val="0"/>
              </a:spcBef>
              <a:spcAft>
                <a:spcPct val="0"/>
              </a:spcAft>
              <a:defRPr sz="2400">
                <a:solidFill>
                  <a:schemeClr val="tx1"/>
                </a:solidFill>
                <a:latin typeface="B Helvetica Bold"/>
                <a:cs typeface="Arial" pitchFamily="34" charset="0"/>
              </a:defRPr>
            </a:lvl9pPr>
          </a:lstStyle>
          <a:p>
            <a:pPr algn="ctr">
              <a:buClr>
                <a:srgbClr val="FFE132"/>
              </a:buClr>
              <a:buFont typeface="Times" pitchFamily="18" charset="0"/>
              <a:buChar char="&gt;"/>
            </a:pPr>
            <a:endParaRPr lang="en-US" sz="2600"/>
          </a:p>
          <a:p>
            <a:pPr>
              <a:spcBef>
                <a:spcPct val="50000"/>
              </a:spcBef>
              <a:buFontTx/>
              <a:buChar char="•"/>
            </a:pPr>
            <a:endParaRPr lang="en-US" sz="2600"/>
          </a:p>
        </p:txBody>
      </p:sp>
      <p:sp>
        <p:nvSpPr>
          <p:cNvPr id="3" name="Title 2"/>
          <p:cNvSpPr>
            <a:spLocks noGrp="1"/>
          </p:cNvSpPr>
          <p:nvPr>
            <p:ph type="title"/>
          </p:nvPr>
        </p:nvSpPr>
        <p:spPr bwMode="auto">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solidFill>
                  <a:srgbClr val="66FF33"/>
                </a:solidFill>
                <a:latin typeface="Arial" pitchFamily="34" charset="0"/>
              </a:rPr>
              <a:t>Outline</a:t>
            </a:r>
          </a:p>
        </p:txBody>
      </p:sp>
      <p:sp>
        <p:nvSpPr>
          <p:cNvPr id="4" name="Content Placeholder 3"/>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80808"/>
              </a:buClr>
              <a:buFont typeface="Wingdings" pitchFamily="2" charset="2"/>
              <a:buChar char="Ø"/>
              <a:defRPr/>
            </a:pPr>
            <a:r>
              <a:rPr lang="en-US" dirty="0" smtClean="0">
                <a:solidFill>
                  <a:srgbClr val="969696"/>
                </a:solidFill>
                <a:effectLst/>
                <a:latin typeface="Arial" pitchFamily="34" charset="0"/>
                <a:cs typeface="Arial" pitchFamily="34" charset="0"/>
              </a:rPr>
              <a:t>Montrose Area Resources</a:t>
            </a:r>
          </a:p>
          <a:p>
            <a:pPr>
              <a:buClr>
                <a:srgbClr val="080808"/>
              </a:buClr>
              <a:buFont typeface="Wingdings" pitchFamily="2" charset="2"/>
              <a:buChar char="Ø"/>
              <a:defRPr/>
            </a:pPr>
            <a:endParaRPr lang="en-US" dirty="0" smtClean="0">
              <a:solidFill>
                <a:srgbClr val="66FF33"/>
              </a:solidFill>
              <a:effectLst/>
              <a:latin typeface="Arial" pitchFamily="34" charset="0"/>
              <a:cs typeface="Arial" pitchFamily="34" charset="0"/>
            </a:endParaRPr>
          </a:p>
          <a:p>
            <a:pPr>
              <a:buClr>
                <a:srgbClr val="080808"/>
              </a:buClr>
              <a:buFont typeface="Wingdings" pitchFamily="2" charset="2"/>
              <a:buChar char="Ø"/>
              <a:defRPr/>
            </a:pPr>
            <a:r>
              <a:rPr lang="en-US" dirty="0" smtClean="0">
                <a:solidFill>
                  <a:srgbClr val="969696"/>
                </a:solidFill>
                <a:effectLst/>
                <a:latin typeface="Arial" pitchFamily="34" charset="0"/>
                <a:cs typeface="Arial" pitchFamily="34" charset="0"/>
              </a:rPr>
              <a:t>Lake Survey Description</a:t>
            </a:r>
          </a:p>
          <a:p>
            <a:pPr>
              <a:buClr>
                <a:srgbClr val="080808"/>
              </a:buClr>
              <a:buFont typeface="Wingdings" pitchFamily="2" charset="2"/>
              <a:buChar char="Ø"/>
              <a:defRPr/>
            </a:pPr>
            <a:endParaRPr lang="en-US" dirty="0">
              <a:solidFill>
                <a:srgbClr val="66FF33"/>
              </a:solidFill>
              <a:effectLst/>
              <a:latin typeface="Arial" pitchFamily="34" charset="0"/>
              <a:cs typeface="Arial" pitchFamily="34" charset="0"/>
            </a:endParaRPr>
          </a:p>
          <a:p>
            <a:pPr>
              <a:buClr>
                <a:srgbClr val="080808"/>
              </a:buClr>
              <a:buFont typeface="Wingdings" pitchFamily="2" charset="2"/>
              <a:buChar char="Ø"/>
              <a:defRPr/>
            </a:pPr>
            <a:r>
              <a:rPr lang="en-US" dirty="0" smtClean="0">
                <a:solidFill>
                  <a:srgbClr val="66FF33"/>
                </a:solidFill>
                <a:effectLst/>
                <a:latin typeface="Arial" pitchFamily="34" charset="0"/>
                <a:cs typeface="Arial" pitchFamily="34" charset="0"/>
              </a:rPr>
              <a:t>Lake Survey Results</a:t>
            </a:r>
          </a:p>
          <a:p>
            <a:pPr>
              <a:buClr>
                <a:srgbClr val="080808"/>
              </a:buClr>
              <a:buFont typeface="Wingdings" pitchFamily="2" charset="2"/>
              <a:buChar char="Ø"/>
              <a:defRPr/>
            </a:pPr>
            <a:endParaRPr lang="en-US" dirty="0">
              <a:solidFill>
                <a:srgbClr val="66FF33"/>
              </a:solidFill>
              <a:effectLst/>
              <a:latin typeface="Arial" pitchFamily="34" charset="0"/>
              <a:cs typeface="Arial" pitchFamily="34" charset="0"/>
            </a:endParaRPr>
          </a:p>
          <a:p>
            <a:pPr>
              <a:buClr>
                <a:srgbClr val="080808"/>
              </a:buClr>
              <a:buFont typeface="Wingdings" pitchFamily="2" charset="2"/>
              <a:buChar char="Ø"/>
              <a:defRPr/>
            </a:pPr>
            <a:r>
              <a:rPr lang="en-US" dirty="0" smtClean="0">
                <a:solidFill>
                  <a:srgbClr val="969696"/>
                </a:solidFill>
                <a:effectLst/>
                <a:latin typeface="Arial" pitchFamily="34" charset="0"/>
                <a:cs typeface="Arial" pitchFamily="34" charset="0"/>
              </a:rPr>
              <a:t>Moving forward</a:t>
            </a:r>
          </a:p>
          <a:p>
            <a:pPr>
              <a:buClr>
                <a:srgbClr val="080808"/>
              </a:buClr>
              <a:buFont typeface="Wingdings" pitchFamily="2" charset="2"/>
              <a:buChar char="Ø"/>
              <a:defRPr/>
            </a:pPr>
            <a:endParaRPr lang="en-US" dirty="0">
              <a:solidFill>
                <a:srgbClr val="66FF33"/>
              </a:solidFill>
              <a:latin typeface="Arial" pitchFamily="34" charset="0"/>
              <a:cs typeface="Arial" pitchFamily="34" charset="0"/>
            </a:endParaRPr>
          </a:p>
          <a:p>
            <a:pPr>
              <a:buClr>
                <a:srgbClr val="080808"/>
              </a:buClr>
              <a:buFont typeface="Wingdings" pitchFamily="2" charset="2"/>
              <a:buChar char="Ø"/>
              <a:defRPr/>
            </a:pPr>
            <a:endParaRPr lang="en-US" dirty="0">
              <a:solidFill>
                <a:srgbClr val="66FF33"/>
              </a:solidFill>
              <a:latin typeface="Arial" pitchFamily="34" charset="0"/>
              <a:cs typeface="Arial" pitchFamily="34" charset="0"/>
            </a:endParaRPr>
          </a:p>
        </p:txBody>
      </p:sp>
    </p:spTree>
    <p:extLst>
      <p:ext uri="{BB962C8B-B14F-4D97-AF65-F5344CB8AC3E}">
        <p14:creationId xmlns:p14="http://schemas.microsoft.com/office/powerpoint/2010/main" val="2711359513"/>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North Brown’s Lake</a:t>
            </a:r>
          </a:p>
        </p:txBody>
      </p:sp>
      <p:sp>
        <p:nvSpPr>
          <p:cNvPr id="6" name="Content Placeholder 5"/>
          <p:cNvSpPr>
            <a:spLocks noGrp="1"/>
          </p:cNvSpPr>
          <p:nvPr>
            <p:ph sz="half" idx="2"/>
          </p:nvPr>
        </p:nvSpPr>
        <p:spPr/>
        <p:txBody>
          <a:bodyPr vert="horz" wrap="square" lIns="91440" tIns="45720" rIns="91440" bIns="45720" numCol="1" anchor="t" anchorCtr="0" compatLnSpc="1">
            <a:prstTxWarp prst="textNoShape">
              <a:avLst/>
            </a:prstTxWarp>
          </a:bodyPr>
          <a:lstStyle/>
          <a:p>
            <a:pPr>
              <a:buClr>
                <a:schemeClr val="tx1"/>
              </a:buClr>
              <a:buFontTx/>
              <a:buChar char="-"/>
              <a:defRPr/>
            </a:pPr>
            <a:r>
              <a:rPr lang="en-US" dirty="0" smtClean="0">
                <a:latin typeface="Arial" pitchFamily="34" charset="0"/>
                <a:cs typeface="Arial" pitchFamily="34" charset="0"/>
              </a:rPr>
              <a:t>324 acres</a:t>
            </a:r>
          </a:p>
          <a:p>
            <a:pPr>
              <a:buClr>
                <a:schemeClr val="tx1"/>
              </a:buClr>
              <a:buFontTx/>
              <a:buChar char="-"/>
              <a:defRPr/>
            </a:pPr>
            <a:r>
              <a:rPr lang="en-US" dirty="0" smtClean="0">
                <a:latin typeface="Arial" pitchFamily="34" charset="0"/>
                <a:cs typeface="Arial" pitchFamily="34" charset="0"/>
              </a:rPr>
              <a:t>130 littoral acres</a:t>
            </a:r>
          </a:p>
          <a:p>
            <a:pPr>
              <a:buClr>
                <a:schemeClr val="tx1"/>
              </a:buClr>
              <a:buFontTx/>
              <a:buChar char="-"/>
              <a:defRPr/>
            </a:pPr>
            <a:r>
              <a:rPr lang="en-US" dirty="0" smtClean="0">
                <a:latin typeface="Arial" pitchFamily="34" charset="0"/>
                <a:cs typeface="Arial" pitchFamily="34" charset="0"/>
              </a:rPr>
              <a:t>Avg. depth – 18’</a:t>
            </a:r>
          </a:p>
          <a:p>
            <a:pPr>
              <a:buClr>
                <a:schemeClr val="tx1"/>
              </a:buClr>
              <a:buFontTx/>
              <a:buChar char="-"/>
              <a:defRPr/>
            </a:pPr>
            <a:r>
              <a:rPr lang="en-US" dirty="0" smtClean="0">
                <a:latin typeface="Arial" pitchFamily="34" charset="0"/>
                <a:cs typeface="Arial" pitchFamily="34" charset="0"/>
              </a:rPr>
              <a:t>Max. depth – 41’</a:t>
            </a:r>
          </a:p>
          <a:p>
            <a:pPr>
              <a:buClr>
                <a:schemeClr val="tx1"/>
              </a:buClr>
              <a:buFontTx/>
              <a:buChar char="-"/>
              <a:defRPr/>
            </a:pPr>
            <a:endParaRPr lang="en-US" dirty="0" smtClean="0">
              <a:latin typeface="Arial" pitchFamily="34" charset="0"/>
              <a:cs typeface="Arial" pitchFamily="34" charset="0"/>
            </a:endParaRPr>
          </a:p>
          <a:p>
            <a:pPr>
              <a:buClr>
                <a:schemeClr val="tx1"/>
              </a:buClr>
              <a:buFontTx/>
              <a:buChar char="-"/>
              <a:defRPr/>
            </a:pPr>
            <a:r>
              <a:rPr lang="en-US" dirty="0" smtClean="0">
                <a:latin typeface="Arial" pitchFamily="34" charset="0"/>
                <a:cs typeface="Arial" pitchFamily="34" charset="0"/>
              </a:rPr>
              <a:t>Walleye stocked in odd numbered years</a:t>
            </a:r>
            <a:endParaRPr lang="en-US" dirty="0">
              <a:latin typeface="Arial" pitchFamily="34" charset="0"/>
              <a:cs typeface="Arial" pitchFamily="34" charset="0"/>
            </a:endParaRPr>
          </a:p>
          <a:p>
            <a:pPr>
              <a:buClr>
                <a:schemeClr val="tx1"/>
              </a:buClr>
              <a:buFontTx/>
              <a:buChar char="-"/>
              <a:defRPr/>
            </a:pPr>
            <a:endParaRPr lang="en-US" dirty="0" smtClean="0">
              <a:latin typeface="Arial" pitchFamily="34" charset="0"/>
              <a:cs typeface="Arial" pitchFamily="34" charset="0"/>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052746"/>
            <a:ext cx="4343400" cy="5620870"/>
          </a:xfrm>
        </p:spPr>
      </p:pic>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Largemouth</a:t>
            </a:r>
            <a:br>
              <a:rPr lang="en-US" dirty="0" smtClean="0">
                <a:latin typeface="Arial" pitchFamily="34" charset="0"/>
              </a:rPr>
            </a:br>
            <a:r>
              <a:rPr lang="en-US" dirty="0" smtClean="0">
                <a:latin typeface="Arial" pitchFamily="34" charset="0"/>
              </a:rPr>
              <a:t>Bass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580530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7145" y="228601"/>
            <a:ext cx="301288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647661"/>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walley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
            <a:ext cx="28956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vert="horz" wrap="square" lIns="91440" tIns="45720" rIns="91440" bIns="45720" numCol="1" anchor="t" anchorCtr="0" compatLnSpc="1">
            <a:prstTxWarp prst="textNoShape">
              <a:avLst/>
            </a:prstTxWarp>
          </a:bodyPr>
          <a:lstStyle/>
          <a:p>
            <a:pPr>
              <a:defRPr/>
            </a:pPr>
            <a:r>
              <a:rPr lang="en-US" dirty="0" smtClean="0">
                <a:latin typeface="Arial" pitchFamily="34" charset="0"/>
              </a:rPr>
              <a:t>Walleye</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12450387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57200" y="228600"/>
            <a:ext cx="8229600" cy="1143000"/>
          </a:xfrm>
        </p:spPr>
        <p:txBody>
          <a:bodyPr/>
          <a:lstStyle/>
          <a:p>
            <a:r>
              <a:rPr lang="en-US" dirty="0" smtClean="0"/>
              <a:t>Fall YOY Walleye</a:t>
            </a:r>
            <a:br>
              <a:rPr lang="en-US" dirty="0" smtClean="0"/>
            </a:br>
            <a:r>
              <a:rPr lang="en-US" dirty="0" smtClean="0"/>
              <a:t>Survival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7234512"/>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73187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Presentationtemp">
  <a:themeElements>
    <a:clrScheme name="Presentationtemp 10">
      <a:dk1>
        <a:srgbClr val="3E3E5C"/>
      </a:dk1>
      <a:lt1>
        <a:srgbClr val="FFFFFF"/>
      </a:lt1>
      <a:dk2>
        <a:srgbClr val="4E8199"/>
      </a:dk2>
      <a:lt2>
        <a:srgbClr val="DFDFE9"/>
      </a:lt2>
      <a:accent1>
        <a:srgbClr val="2E2E46"/>
      </a:accent1>
      <a:accent2>
        <a:srgbClr val="679ACD"/>
      </a:accent2>
      <a:accent3>
        <a:srgbClr val="B2C1CA"/>
      </a:accent3>
      <a:accent4>
        <a:srgbClr val="DADADA"/>
      </a:accent4>
      <a:accent5>
        <a:srgbClr val="ADADB0"/>
      </a:accent5>
      <a:accent6>
        <a:srgbClr val="5D8BBA"/>
      </a:accent6>
      <a:hlink>
        <a:srgbClr val="99CCFF"/>
      </a:hlink>
      <a:folHlink>
        <a:srgbClr val="CC99FF"/>
      </a:folHlink>
    </a:clrScheme>
    <a:fontScheme name="Presentationtemp">
      <a:majorFont>
        <a:latin typeface="B Helvetica Bold"/>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 Helvetica Bol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 Helvetica Bold" charset="0"/>
          </a:defRPr>
        </a:defPPr>
      </a:lstStyle>
    </a:lnDef>
  </a:objectDefaults>
  <a:extraClrSchemeLst>
    <a:extraClrScheme>
      <a:clrScheme name="Presentationtemp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temp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esentationtemp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esentationtemp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esentationtemp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esentationtemp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esentationtemp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esentationtemp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Presentationtemp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Presentationtemp 10">
        <a:dk1>
          <a:srgbClr val="3E3E5C"/>
        </a:dk1>
        <a:lt1>
          <a:srgbClr val="FFFFFF"/>
        </a:lt1>
        <a:dk2>
          <a:srgbClr val="4E8199"/>
        </a:dk2>
        <a:lt2>
          <a:srgbClr val="DFDFE9"/>
        </a:lt2>
        <a:accent1>
          <a:srgbClr val="2E2E46"/>
        </a:accent1>
        <a:accent2>
          <a:srgbClr val="679ACD"/>
        </a:accent2>
        <a:accent3>
          <a:srgbClr val="B2C1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HD:Users:ambeyer:Documents: Amy's jobs:Presentationtemp.pot</Template>
  <TotalTime>7173</TotalTime>
  <Words>2149</Words>
  <Application>Microsoft Office PowerPoint</Application>
  <PresentationFormat>On-screen Show (4:3)</PresentationFormat>
  <Paragraphs>237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Presentationtemp</vt:lpstr>
      <vt:lpstr>The Fishery of  North Brown’s Lake</vt:lpstr>
      <vt:lpstr>Outline</vt:lpstr>
      <vt:lpstr>Montrose Area Resources</vt:lpstr>
      <vt:lpstr>Standard Lake Survey</vt:lpstr>
      <vt:lpstr>Outline</vt:lpstr>
      <vt:lpstr>North Brown’s Lake</vt:lpstr>
      <vt:lpstr>Largemouth Bass</vt:lpstr>
      <vt:lpstr>Walleye</vt:lpstr>
      <vt:lpstr>Fall YOY Walleye Survival</vt:lpstr>
      <vt:lpstr>Northern Pike</vt:lpstr>
      <vt:lpstr>Northern Pike</vt:lpstr>
      <vt:lpstr>Northern Pike</vt:lpstr>
      <vt:lpstr>Channel Catfish</vt:lpstr>
      <vt:lpstr>Channel Catfish</vt:lpstr>
      <vt:lpstr>Black Crappie</vt:lpstr>
      <vt:lpstr>Bluegill</vt:lpstr>
      <vt:lpstr>Yellow Perch</vt:lpstr>
      <vt:lpstr>Bullhead species</vt:lpstr>
      <vt:lpstr>Summary</vt:lpstr>
      <vt:lpstr>What’s next???</vt:lpstr>
      <vt:lpstr>Questions</vt:lpstr>
      <vt:lpstr>PowerPoint Presentation</vt:lpstr>
      <vt:lpstr>Northern Pike</vt:lpstr>
      <vt:lpstr>VS</vt:lpstr>
      <vt:lpstr>Summary</vt:lpstr>
      <vt:lpstr>Size Structure</vt:lpstr>
      <vt:lpstr>Size Structure</vt:lpstr>
      <vt:lpstr>Size Structure</vt:lpstr>
      <vt:lpstr>Northern Pike</vt:lpstr>
      <vt:lpstr>Walleye</vt:lpstr>
      <vt:lpstr>Summary</vt:lpstr>
      <vt:lpstr>Summary</vt:lpstr>
      <vt:lpstr>PowerPoint Presentation</vt:lpstr>
      <vt:lpstr>PowerPoint Presentation</vt:lpstr>
    </vt:vector>
  </TitlesOfParts>
  <Company>Minnesota Department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River Forum Talk</dc:title>
  <dc:subject>Mississippi River Forum Talk</dc:subject>
  <dc:creator>Joe Stewig</dc:creator>
  <cp:lastModifiedBy>Joe Stewig</cp:lastModifiedBy>
  <cp:revision>509</cp:revision>
  <cp:lastPrinted>2013-03-18T20:43:08Z</cp:lastPrinted>
  <dcterms:created xsi:type="dcterms:W3CDTF">2008-03-14T19:12:18Z</dcterms:created>
  <dcterms:modified xsi:type="dcterms:W3CDTF">2013-07-19T02:14:53Z</dcterms:modified>
</cp:coreProperties>
</file>